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71" r:id="rId15"/>
  </p:sldIdLst>
  <p:sldSz cx="18288000" cy="10287000"/>
  <p:notesSz cx="6858000" cy="9144000"/>
  <p:embeddedFontLst>
    <p:embeddedFont>
      <p:font typeface="Arial" panose="020B0604020202020204" pitchFamily="34" charset="0"/>
      <p:regular r:id="rId16"/>
    </p:embeddedFont>
    <p:embeddedFont>
      <p:font typeface="Arial Bold" panose="020B0604020202020204" charset="0"/>
      <p:regular r:id="rId17"/>
    </p:embeddedFont>
    <p:embeddedFont>
      <p:font typeface="Arista Pro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Intro Pro" panose="020B0604020202020204" charset="-52"/>
      <p:regular r:id="rId23"/>
    </p:embeddedFont>
    <p:embeddedFont>
      <p:font typeface="Intro Pro Bold" panose="020B0604020202020204" charset="-52"/>
      <p:regular r:id="rId24"/>
    </p:embeddedFont>
    <p:embeddedFont>
      <p:font typeface="Intro Rust" panose="020B0604020202020204" charset="0"/>
      <p:regular r:id="rId25"/>
    </p:embeddedFont>
    <p:embeddedFont>
      <p:font typeface="Open Sans Bold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2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арья Попова" userId="b0f62ebaf138d59b" providerId="LiveId" clId="{F57279A1-78BE-4337-AE8E-92B0C9605EF9}"/>
    <pc:docChg chg="delSld modSld">
      <pc:chgData name="Дарья Попова" userId="b0f62ebaf138d59b" providerId="LiveId" clId="{F57279A1-78BE-4337-AE8E-92B0C9605EF9}" dt="2023-12-18T19:34:14.762" v="7" actId="47"/>
      <pc:docMkLst>
        <pc:docMk/>
      </pc:docMkLst>
      <pc:sldChg chg="modSp del mod">
        <pc:chgData name="Дарья Попова" userId="b0f62ebaf138d59b" providerId="LiveId" clId="{F57279A1-78BE-4337-AE8E-92B0C9605EF9}" dt="2023-12-18T19:34:14.762" v="7" actId="47"/>
        <pc:sldMkLst>
          <pc:docMk/>
          <pc:sldMk cId="0" sldId="265"/>
        </pc:sldMkLst>
        <pc:spChg chg="mod">
          <ac:chgData name="Дарья Попова" userId="b0f62ebaf138d59b" providerId="LiveId" clId="{F57279A1-78BE-4337-AE8E-92B0C9605EF9}" dt="2023-12-18T19:33:33.946" v="5" actId="20577"/>
          <ac:spMkLst>
            <pc:docMk/>
            <pc:sldMk cId="0" sldId="265"/>
            <ac:spMk id="8" creationId="{00000000-0000-0000-0000-000000000000}"/>
          </ac:spMkLst>
        </pc:spChg>
      </pc:sldChg>
      <pc:sldChg chg="del">
        <pc:chgData name="Дарья Попова" userId="b0f62ebaf138d59b" providerId="LiveId" clId="{F57279A1-78BE-4337-AE8E-92B0C9605EF9}" dt="2023-12-18T19:34:13.121" v="6" actId="47"/>
        <pc:sldMkLst>
          <pc:docMk/>
          <pc:sldMk cId="0" sldId="266"/>
        </pc:sldMkLst>
      </pc:sldChg>
      <pc:sldChg chg="modSp mod">
        <pc:chgData name="Дарья Попова" userId="b0f62ebaf138d59b" providerId="LiveId" clId="{F57279A1-78BE-4337-AE8E-92B0C9605EF9}" dt="2023-12-18T10:38:29.065" v="1" actId="14100"/>
        <pc:sldMkLst>
          <pc:docMk/>
          <pc:sldMk cId="0" sldId="269"/>
        </pc:sldMkLst>
        <pc:spChg chg="mod">
          <ac:chgData name="Дарья Попова" userId="b0f62ebaf138d59b" providerId="LiveId" clId="{F57279A1-78BE-4337-AE8E-92B0C9605EF9}" dt="2023-12-18T10:38:29.065" v="1" actId="14100"/>
          <ac:spMkLst>
            <pc:docMk/>
            <pc:sldMk cId="0" sldId="269"/>
            <ac:spMk id="14" creationId="{00000000-0000-0000-0000-000000000000}"/>
          </ac:spMkLst>
        </pc:spChg>
        <pc:spChg chg="mod">
          <ac:chgData name="Дарья Попова" userId="b0f62ebaf138d59b" providerId="LiveId" clId="{F57279A1-78BE-4337-AE8E-92B0C9605EF9}" dt="2023-12-18T10:38:25.888" v="0" actId="14100"/>
          <ac:spMkLst>
            <pc:docMk/>
            <pc:sldMk cId="0" sldId="269"/>
            <ac:spMk id="16" creationId="{00000000-0000-0000-0000-00000000000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png>
</file>

<file path=ppt/media/image46.png>
</file>

<file path=ppt/media/image47.svg>
</file>

<file path=ppt/media/image48.png>
</file>

<file path=ppt/media/image49.svg>
</file>

<file path=ppt/media/image5.gif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png>
</file>

<file path=ppt/media/image58.svg>
</file>

<file path=ppt/media/image59.pn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png>
</file>

<file path=ppt/media/image68.svg>
</file>

<file path=ppt/media/image69.jpeg>
</file>

<file path=ppt/media/image7.svg>
</file>

<file path=ppt/media/image70.png>
</file>

<file path=ppt/media/image71.svg>
</file>

<file path=ppt/media/image72.pn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gif>
</file>

<file path=ppt/media/image80.sv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svg>
</file>

<file path=ppt/media/image88.png>
</file>

<file path=ppt/media/image89.svg>
</file>

<file path=ppt/media/image9.pn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gif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gi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jpeg"/><Relationship Id="rId3" Type="http://schemas.openxmlformats.org/officeDocument/2006/relationships/image" Target="../media/image14.svg"/><Relationship Id="rId7" Type="http://schemas.openxmlformats.org/officeDocument/2006/relationships/image" Target="../media/image32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11" Type="http://schemas.openxmlformats.org/officeDocument/2006/relationships/image" Target="../media/image72.png"/><Relationship Id="rId5" Type="http://schemas.openxmlformats.org/officeDocument/2006/relationships/image" Target="../media/image68.svg"/><Relationship Id="rId10" Type="http://schemas.openxmlformats.org/officeDocument/2006/relationships/image" Target="../media/image71.svg"/><Relationship Id="rId4" Type="http://schemas.openxmlformats.org/officeDocument/2006/relationships/image" Target="../media/image67.png"/><Relationship Id="rId9" Type="http://schemas.openxmlformats.org/officeDocument/2006/relationships/image" Target="../media/image7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image" Target="../media/image43.svg"/><Relationship Id="rId18" Type="http://schemas.openxmlformats.org/officeDocument/2006/relationships/image" Target="../media/image81.png"/><Relationship Id="rId3" Type="http://schemas.openxmlformats.org/officeDocument/2006/relationships/image" Target="../media/image74.svg"/><Relationship Id="rId7" Type="http://schemas.openxmlformats.org/officeDocument/2006/relationships/image" Target="../media/image14.svg"/><Relationship Id="rId12" Type="http://schemas.openxmlformats.org/officeDocument/2006/relationships/image" Target="../media/image42.png"/><Relationship Id="rId17" Type="http://schemas.openxmlformats.org/officeDocument/2006/relationships/image" Target="../media/image80.svg"/><Relationship Id="rId2" Type="http://schemas.openxmlformats.org/officeDocument/2006/relationships/image" Target="../media/image73.png"/><Relationship Id="rId16" Type="http://schemas.openxmlformats.org/officeDocument/2006/relationships/image" Target="../media/image79.png"/><Relationship Id="rId20" Type="http://schemas.openxmlformats.org/officeDocument/2006/relationships/image" Target="../media/image8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2.svg"/><Relationship Id="rId5" Type="http://schemas.openxmlformats.org/officeDocument/2006/relationships/image" Target="../media/image38.svg"/><Relationship Id="rId15" Type="http://schemas.openxmlformats.org/officeDocument/2006/relationships/image" Target="../media/image78.svg"/><Relationship Id="rId10" Type="http://schemas.openxmlformats.org/officeDocument/2006/relationships/image" Target="../media/image11.png"/><Relationship Id="rId19" Type="http://schemas.openxmlformats.org/officeDocument/2006/relationships/image" Target="../media/image82.png"/><Relationship Id="rId4" Type="http://schemas.openxmlformats.org/officeDocument/2006/relationships/image" Target="../media/image37.png"/><Relationship Id="rId9" Type="http://schemas.openxmlformats.org/officeDocument/2006/relationships/image" Target="../media/image76.svg"/><Relationship Id="rId14" Type="http://schemas.openxmlformats.org/officeDocument/2006/relationships/image" Target="../media/image7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79.png"/><Relationship Id="rId3" Type="http://schemas.openxmlformats.org/officeDocument/2006/relationships/image" Target="../media/image38.svg"/><Relationship Id="rId7" Type="http://schemas.openxmlformats.org/officeDocument/2006/relationships/image" Target="../media/image76.svg"/><Relationship Id="rId12" Type="http://schemas.openxmlformats.org/officeDocument/2006/relationships/image" Target="../media/image84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5.png"/><Relationship Id="rId11" Type="http://schemas.openxmlformats.org/officeDocument/2006/relationships/image" Target="../media/image43.svg"/><Relationship Id="rId5" Type="http://schemas.openxmlformats.org/officeDocument/2006/relationships/image" Target="../media/image14.svg"/><Relationship Id="rId10" Type="http://schemas.openxmlformats.org/officeDocument/2006/relationships/image" Target="../media/image42.png"/><Relationship Id="rId4" Type="http://schemas.openxmlformats.org/officeDocument/2006/relationships/image" Target="../media/image13.png"/><Relationship Id="rId9" Type="http://schemas.openxmlformats.org/officeDocument/2006/relationships/image" Target="../media/image12.svg"/><Relationship Id="rId14" Type="http://schemas.openxmlformats.org/officeDocument/2006/relationships/image" Target="../media/image80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svg"/><Relationship Id="rId3" Type="http://schemas.openxmlformats.org/officeDocument/2006/relationships/image" Target="../media/image37.png"/><Relationship Id="rId7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38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13" Type="http://schemas.openxmlformats.org/officeDocument/2006/relationships/image" Target="../media/image24.svg"/><Relationship Id="rId18" Type="http://schemas.openxmlformats.org/officeDocument/2006/relationships/image" Target="../media/image37.png"/><Relationship Id="rId3" Type="http://schemas.openxmlformats.org/officeDocument/2006/relationships/image" Target="../media/image89.svg"/><Relationship Id="rId21" Type="http://schemas.openxmlformats.org/officeDocument/2006/relationships/image" Target="../media/image58.svg"/><Relationship Id="rId7" Type="http://schemas.openxmlformats.org/officeDocument/2006/relationships/image" Target="../media/image14.svg"/><Relationship Id="rId12" Type="http://schemas.openxmlformats.org/officeDocument/2006/relationships/image" Target="../media/image23.png"/><Relationship Id="rId17" Type="http://schemas.openxmlformats.org/officeDocument/2006/relationships/image" Target="../media/image97.svg"/><Relationship Id="rId2" Type="http://schemas.openxmlformats.org/officeDocument/2006/relationships/image" Target="../media/image88.png"/><Relationship Id="rId16" Type="http://schemas.openxmlformats.org/officeDocument/2006/relationships/image" Target="../media/image96.png"/><Relationship Id="rId20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91.svg"/><Relationship Id="rId15" Type="http://schemas.openxmlformats.org/officeDocument/2006/relationships/image" Target="../media/image95.svg"/><Relationship Id="rId23" Type="http://schemas.openxmlformats.org/officeDocument/2006/relationships/image" Target="../media/image61.svg"/><Relationship Id="rId10" Type="http://schemas.openxmlformats.org/officeDocument/2006/relationships/image" Target="../media/image17.png"/><Relationship Id="rId19" Type="http://schemas.openxmlformats.org/officeDocument/2006/relationships/image" Target="../media/image38.svg"/><Relationship Id="rId4" Type="http://schemas.openxmlformats.org/officeDocument/2006/relationships/image" Target="../media/image90.png"/><Relationship Id="rId9" Type="http://schemas.openxmlformats.org/officeDocument/2006/relationships/image" Target="../media/image93.svg"/><Relationship Id="rId14" Type="http://schemas.openxmlformats.org/officeDocument/2006/relationships/image" Target="../media/image94.png"/><Relationship Id="rId22" Type="http://schemas.openxmlformats.org/officeDocument/2006/relationships/image" Target="../media/image6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sv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6.sv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12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12.svg"/><Relationship Id="rId5" Type="http://schemas.openxmlformats.org/officeDocument/2006/relationships/image" Target="../media/image16.svg"/><Relationship Id="rId15" Type="http://schemas.openxmlformats.org/officeDocument/2006/relationships/image" Target="../media/image28.svg"/><Relationship Id="rId10" Type="http://schemas.openxmlformats.org/officeDocument/2006/relationships/image" Target="../media/image11.png"/><Relationship Id="rId4" Type="http://schemas.openxmlformats.org/officeDocument/2006/relationships/image" Target="../media/image15.png"/><Relationship Id="rId9" Type="http://schemas.openxmlformats.org/officeDocument/2006/relationships/image" Target="../media/image24.svg"/><Relationship Id="rId1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svg"/><Relationship Id="rId3" Type="http://schemas.openxmlformats.org/officeDocument/2006/relationships/image" Target="../media/image14.svg"/><Relationship Id="rId7" Type="http://schemas.openxmlformats.org/officeDocument/2006/relationships/image" Target="../media/image32.svg"/><Relationship Id="rId12" Type="http://schemas.openxmlformats.org/officeDocument/2006/relationships/image" Target="../media/image3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11" Type="http://schemas.openxmlformats.org/officeDocument/2006/relationships/image" Target="../media/image36.svg"/><Relationship Id="rId5" Type="http://schemas.openxmlformats.org/officeDocument/2006/relationships/image" Target="../media/image30.sv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svg"/><Relationship Id="rId14" Type="http://schemas.openxmlformats.org/officeDocument/2006/relationships/image" Target="../media/image3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14.svg"/><Relationship Id="rId7" Type="http://schemas.openxmlformats.org/officeDocument/2006/relationships/image" Target="../media/image43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svg"/><Relationship Id="rId10" Type="http://schemas.openxmlformats.org/officeDocument/2006/relationships/image" Target="../media/image44.png"/><Relationship Id="rId4" Type="http://schemas.openxmlformats.org/officeDocument/2006/relationships/image" Target="../media/image40.png"/><Relationship Id="rId9" Type="http://schemas.openxmlformats.org/officeDocument/2006/relationships/image" Target="../media/image38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svg"/><Relationship Id="rId3" Type="http://schemas.openxmlformats.org/officeDocument/2006/relationships/image" Target="../media/image14.svg"/><Relationship Id="rId7" Type="http://schemas.openxmlformats.org/officeDocument/2006/relationships/image" Target="../media/image32.svg"/><Relationship Id="rId12" Type="http://schemas.openxmlformats.org/officeDocument/2006/relationships/image" Target="../media/image37.png"/><Relationship Id="rId2" Type="http://schemas.openxmlformats.org/officeDocument/2006/relationships/image" Target="../media/image13.png"/><Relationship Id="rId16" Type="http://schemas.openxmlformats.org/officeDocument/2006/relationships/image" Target="../media/image47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11" Type="http://schemas.openxmlformats.org/officeDocument/2006/relationships/image" Target="../media/image36.svg"/><Relationship Id="rId5" Type="http://schemas.openxmlformats.org/officeDocument/2006/relationships/image" Target="../media/image30.svg"/><Relationship Id="rId15" Type="http://schemas.openxmlformats.org/officeDocument/2006/relationships/image" Target="../media/image46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svg"/><Relationship Id="rId14" Type="http://schemas.openxmlformats.org/officeDocument/2006/relationships/image" Target="../media/image4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55.svg"/><Relationship Id="rId3" Type="http://schemas.openxmlformats.org/officeDocument/2006/relationships/image" Target="../media/image14.svg"/><Relationship Id="rId7" Type="http://schemas.openxmlformats.org/officeDocument/2006/relationships/image" Target="../media/image51.svg"/><Relationship Id="rId12" Type="http://schemas.openxmlformats.org/officeDocument/2006/relationships/image" Target="../media/image5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11" Type="http://schemas.openxmlformats.org/officeDocument/2006/relationships/image" Target="../media/image53.svg"/><Relationship Id="rId5" Type="http://schemas.openxmlformats.org/officeDocument/2006/relationships/image" Target="../media/image49.svg"/><Relationship Id="rId10" Type="http://schemas.openxmlformats.org/officeDocument/2006/relationships/image" Target="../media/image52.png"/><Relationship Id="rId4" Type="http://schemas.openxmlformats.org/officeDocument/2006/relationships/image" Target="../media/image48.png"/><Relationship Id="rId9" Type="http://schemas.openxmlformats.org/officeDocument/2006/relationships/image" Target="../media/image26.svg"/><Relationship Id="rId14" Type="http://schemas.openxmlformats.org/officeDocument/2006/relationships/image" Target="../media/image5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4.svg"/><Relationship Id="rId7" Type="http://schemas.openxmlformats.org/officeDocument/2006/relationships/image" Target="../media/image58.svg"/><Relationship Id="rId12" Type="http://schemas.openxmlformats.org/officeDocument/2006/relationships/image" Target="../media/image12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png"/><Relationship Id="rId11" Type="http://schemas.openxmlformats.org/officeDocument/2006/relationships/image" Target="../media/image11.png"/><Relationship Id="rId5" Type="http://schemas.openxmlformats.org/officeDocument/2006/relationships/image" Target="../media/image16.svg"/><Relationship Id="rId10" Type="http://schemas.openxmlformats.org/officeDocument/2006/relationships/image" Target="../media/image59.png"/><Relationship Id="rId4" Type="http://schemas.openxmlformats.org/officeDocument/2006/relationships/image" Target="../media/image15.png"/><Relationship Id="rId9" Type="http://schemas.openxmlformats.org/officeDocument/2006/relationships/image" Target="../media/image3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1.svg"/><Relationship Id="rId7" Type="http://schemas.openxmlformats.org/officeDocument/2006/relationships/image" Target="../media/image12.svg"/><Relationship Id="rId12" Type="http://schemas.openxmlformats.org/officeDocument/2006/relationships/image" Target="../media/image66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65.svg"/><Relationship Id="rId5" Type="http://schemas.openxmlformats.org/officeDocument/2006/relationships/image" Target="../media/image63.svg"/><Relationship Id="rId10" Type="http://schemas.openxmlformats.org/officeDocument/2006/relationships/image" Target="../media/image64.png"/><Relationship Id="rId4" Type="http://schemas.openxmlformats.org/officeDocument/2006/relationships/image" Target="../media/image62.png"/><Relationship Id="rId9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060361" y="-861602"/>
            <a:ext cx="4873859" cy="5090192"/>
          </a:xfrm>
          <a:custGeom>
            <a:avLst/>
            <a:gdLst/>
            <a:ahLst/>
            <a:cxnLst/>
            <a:rect l="l" t="t" r="r" b="b"/>
            <a:pathLst>
              <a:path w="4873859" h="5090192">
                <a:moveTo>
                  <a:pt x="0" y="0"/>
                </a:moveTo>
                <a:lnTo>
                  <a:pt x="4873859" y="0"/>
                </a:lnTo>
                <a:lnTo>
                  <a:pt x="4873859" y="5090192"/>
                </a:lnTo>
                <a:lnTo>
                  <a:pt x="0" y="5090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>
            <a:off x="15471918" y="-1256052"/>
            <a:ext cx="4873859" cy="5090192"/>
          </a:xfrm>
          <a:custGeom>
            <a:avLst/>
            <a:gdLst/>
            <a:ahLst/>
            <a:cxnLst/>
            <a:rect l="l" t="t" r="r" b="b"/>
            <a:pathLst>
              <a:path w="4873859" h="5090192">
                <a:moveTo>
                  <a:pt x="0" y="0"/>
                </a:moveTo>
                <a:lnTo>
                  <a:pt x="4873860" y="0"/>
                </a:lnTo>
                <a:lnTo>
                  <a:pt x="4873860" y="5090193"/>
                </a:lnTo>
                <a:lnTo>
                  <a:pt x="0" y="50901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>
            <a:off x="3428824" y="-659522"/>
            <a:ext cx="11112787" cy="11606044"/>
          </a:xfrm>
          <a:custGeom>
            <a:avLst/>
            <a:gdLst/>
            <a:ahLst/>
            <a:cxnLst/>
            <a:rect l="l" t="t" r="r" b="b"/>
            <a:pathLst>
              <a:path w="11112787" h="11606044">
                <a:moveTo>
                  <a:pt x="0" y="0"/>
                </a:moveTo>
                <a:lnTo>
                  <a:pt x="11112787" y="0"/>
                </a:lnTo>
                <a:lnTo>
                  <a:pt x="11112787" y="11606044"/>
                </a:lnTo>
                <a:lnTo>
                  <a:pt x="0" y="116060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-1658993">
            <a:off x="1382947" y="4573446"/>
            <a:ext cx="3791504" cy="2459738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 rot="-176889">
            <a:off x="-235762" y="5958146"/>
            <a:ext cx="4399863" cy="4595157"/>
          </a:xfrm>
          <a:custGeom>
            <a:avLst/>
            <a:gdLst/>
            <a:ahLst/>
            <a:cxnLst/>
            <a:rect l="l" t="t" r="r" b="b"/>
            <a:pathLst>
              <a:path w="4399863" h="4595157">
                <a:moveTo>
                  <a:pt x="0" y="0"/>
                </a:moveTo>
                <a:lnTo>
                  <a:pt x="4399863" y="0"/>
                </a:lnTo>
                <a:lnTo>
                  <a:pt x="4399863" y="4595157"/>
                </a:lnTo>
                <a:lnTo>
                  <a:pt x="0" y="459515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TextBox 7"/>
          <p:cNvSpPr txBox="1"/>
          <p:nvPr/>
        </p:nvSpPr>
        <p:spPr>
          <a:xfrm>
            <a:off x="3667802" y="2092620"/>
            <a:ext cx="10634830" cy="3984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87"/>
              </a:lnSpc>
            </a:pPr>
            <a:r>
              <a:rPr lang="en-US" sz="9799">
                <a:solidFill>
                  <a:srgbClr val="F1F1F1"/>
                </a:solidFill>
                <a:latin typeface="Intro Rust"/>
              </a:rPr>
              <a:t>КОСМИЧЕСКИЙ КОРАБЛЬ «ТИТАНИК»</a:t>
            </a:r>
          </a:p>
        </p:txBody>
      </p:sp>
      <p:sp>
        <p:nvSpPr>
          <p:cNvPr id="8" name="Freeform 8"/>
          <p:cNvSpPr/>
          <p:nvPr/>
        </p:nvSpPr>
        <p:spPr>
          <a:xfrm rot="-5400000">
            <a:off x="14390072" y="6636049"/>
            <a:ext cx="3939921" cy="4114800"/>
          </a:xfrm>
          <a:custGeom>
            <a:avLst/>
            <a:gdLst/>
            <a:ahLst/>
            <a:cxnLst/>
            <a:rect l="l" t="t" r="r" b="b"/>
            <a:pathLst>
              <a:path w="3939921" h="4114800">
                <a:moveTo>
                  <a:pt x="0" y="0"/>
                </a:moveTo>
                <a:lnTo>
                  <a:pt x="3939921" y="0"/>
                </a:lnTo>
                <a:lnTo>
                  <a:pt x="393992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3243761" y="4138428"/>
            <a:ext cx="3686878" cy="3648272"/>
          </a:xfrm>
          <a:prstGeom prst="rect">
            <a:avLst/>
          </a:prstGeom>
        </p:spPr>
      </p:pic>
      <p:sp>
        <p:nvSpPr>
          <p:cNvPr id="10" name="Freeform 10"/>
          <p:cNvSpPr/>
          <p:nvPr/>
        </p:nvSpPr>
        <p:spPr>
          <a:xfrm>
            <a:off x="6987170" y="6252922"/>
            <a:ext cx="4313660" cy="851948"/>
          </a:xfrm>
          <a:custGeom>
            <a:avLst/>
            <a:gdLst/>
            <a:ahLst/>
            <a:cxnLst/>
            <a:rect l="l" t="t" r="r" b="b"/>
            <a:pathLst>
              <a:path w="4313660" h="851948">
                <a:moveTo>
                  <a:pt x="0" y="0"/>
                </a:moveTo>
                <a:lnTo>
                  <a:pt x="4313660" y="0"/>
                </a:lnTo>
                <a:lnTo>
                  <a:pt x="4313660" y="851948"/>
                </a:lnTo>
                <a:lnTo>
                  <a:pt x="0" y="85194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Freeform 11"/>
          <p:cNvSpPr/>
          <p:nvPr/>
        </p:nvSpPr>
        <p:spPr>
          <a:xfrm>
            <a:off x="15137417" y="1959270"/>
            <a:ext cx="1051166" cy="1432860"/>
          </a:xfrm>
          <a:custGeom>
            <a:avLst/>
            <a:gdLst/>
            <a:ahLst/>
            <a:cxnLst/>
            <a:rect l="l" t="t" r="r" b="b"/>
            <a:pathLst>
              <a:path w="1051166" h="1432860">
                <a:moveTo>
                  <a:pt x="0" y="0"/>
                </a:moveTo>
                <a:lnTo>
                  <a:pt x="1051166" y="0"/>
                </a:lnTo>
                <a:lnTo>
                  <a:pt x="1051166" y="1432860"/>
                </a:lnTo>
                <a:lnTo>
                  <a:pt x="0" y="143286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2" name="TextBox 12"/>
          <p:cNvSpPr txBox="1"/>
          <p:nvPr/>
        </p:nvSpPr>
        <p:spPr>
          <a:xfrm>
            <a:off x="5467957" y="8149255"/>
            <a:ext cx="7034521" cy="1021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F1F1F1"/>
                </a:solidFill>
                <a:latin typeface="Intro Pro"/>
              </a:rPr>
              <a:t>Давайте узнаем о нём больше вместе с Дарьей Поповой</a:t>
            </a:r>
          </a:p>
        </p:txBody>
      </p:sp>
      <p:sp>
        <p:nvSpPr>
          <p:cNvPr id="13" name="Freeform 13"/>
          <p:cNvSpPr/>
          <p:nvPr/>
        </p:nvSpPr>
        <p:spPr>
          <a:xfrm>
            <a:off x="16188583" y="3078254"/>
            <a:ext cx="460528" cy="627752"/>
          </a:xfrm>
          <a:custGeom>
            <a:avLst/>
            <a:gdLst/>
            <a:ahLst/>
            <a:cxnLst/>
            <a:rect l="l" t="t" r="r" b="b"/>
            <a:pathLst>
              <a:path w="460528" h="627752">
                <a:moveTo>
                  <a:pt x="0" y="0"/>
                </a:moveTo>
                <a:lnTo>
                  <a:pt x="460527" y="0"/>
                </a:lnTo>
                <a:lnTo>
                  <a:pt x="460527" y="627752"/>
                </a:lnTo>
                <a:lnTo>
                  <a:pt x="0" y="62775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4" name="Freeform 14"/>
          <p:cNvSpPr/>
          <p:nvPr/>
        </p:nvSpPr>
        <p:spPr>
          <a:xfrm>
            <a:off x="1465448" y="1593332"/>
            <a:ext cx="1549887" cy="2112674"/>
          </a:xfrm>
          <a:custGeom>
            <a:avLst/>
            <a:gdLst/>
            <a:ahLst/>
            <a:cxnLst/>
            <a:rect l="l" t="t" r="r" b="b"/>
            <a:pathLst>
              <a:path w="1549887" h="2112674">
                <a:moveTo>
                  <a:pt x="0" y="0"/>
                </a:moveTo>
                <a:lnTo>
                  <a:pt x="1549887" y="0"/>
                </a:lnTo>
                <a:lnTo>
                  <a:pt x="1549887" y="2112674"/>
                </a:lnTo>
                <a:lnTo>
                  <a:pt x="0" y="211267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5" name="Freeform 15"/>
          <p:cNvSpPr/>
          <p:nvPr/>
        </p:nvSpPr>
        <p:spPr>
          <a:xfrm>
            <a:off x="3127079" y="1331518"/>
            <a:ext cx="460528" cy="627752"/>
          </a:xfrm>
          <a:custGeom>
            <a:avLst/>
            <a:gdLst/>
            <a:ahLst/>
            <a:cxnLst/>
            <a:rect l="l" t="t" r="r" b="b"/>
            <a:pathLst>
              <a:path w="460528" h="627752">
                <a:moveTo>
                  <a:pt x="0" y="0"/>
                </a:moveTo>
                <a:lnTo>
                  <a:pt x="460528" y="0"/>
                </a:lnTo>
                <a:lnTo>
                  <a:pt x="460528" y="627752"/>
                </a:lnTo>
                <a:lnTo>
                  <a:pt x="0" y="62775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689682">
            <a:off x="15056755" y="1871606"/>
            <a:ext cx="3485179" cy="4983040"/>
          </a:xfrm>
          <a:custGeom>
            <a:avLst/>
            <a:gdLst/>
            <a:ahLst/>
            <a:cxnLst/>
            <a:rect l="l" t="t" r="r" b="b"/>
            <a:pathLst>
              <a:path w="3485179" h="4983040">
                <a:moveTo>
                  <a:pt x="0" y="0"/>
                </a:moveTo>
                <a:lnTo>
                  <a:pt x="3485179" y="0"/>
                </a:lnTo>
                <a:lnTo>
                  <a:pt x="3485179" y="4983040"/>
                </a:lnTo>
                <a:lnTo>
                  <a:pt x="0" y="4983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23" t="-16474" r="-327754" b="-194118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 rot="-5694906">
            <a:off x="3278721" y="-7575241"/>
            <a:ext cx="14943086" cy="6454871"/>
          </a:xfrm>
          <a:custGeom>
            <a:avLst/>
            <a:gdLst/>
            <a:ahLst/>
            <a:cxnLst/>
            <a:rect l="l" t="t" r="r" b="b"/>
            <a:pathLst>
              <a:path w="14943086" h="6454871">
                <a:moveTo>
                  <a:pt x="0" y="0"/>
                </a:moveTo>
                <a:lnTo>
                  <a:pt x="14943085" y="0"/>
                </a:lnTo>
                <a:lnTo>
                  <a:pt x="14943085" y="6454871"/>
                </a:lnTo>
                <a:lnTo>
                  <a:pt x="0" y="64548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 rot="-5694906">
            <a:off x="4341739" y="6833288"/>
            <a:ext cx="3520262" cy="5803988"/>
          </a:xfrm>
          <a:custGeom>
            <a:avLst/>
            <a:gdLst/>
            <a:ahLst/>
            <a:cxnLst/>
            <a:rect l="l" t="t" r="r" b="b"/>
            <a:pathLst>
              <a:path w="3520262" h="5803988">
                <a:moveTo>
                  <a:pt x="0" y="0"/>
                </a:moveTo>
                <a:lnTo>
                  <a:pt x="3520262" y="0"/>
                </a:lnTo>
                <a:lnTo>
                  <a:pt x="3520262" y="5803987"/>
                </a:lnTo>
                <a:lnTo>
                  <a:pt x="0" y="58039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4174" r="-324487" b="-16666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>
            <a:off x="-2014652" y="8458200"/>
            <a:ext cx="7315200" cy="1828800"/>
          </a:xfrm>
          <a:custGeom>
            <a:avLst/>
            <a:gdLst/>
            <a:ahLst/>
            <a:cxnLst/>
            <a:rect l="l" t="t" r="r" b="b"/>
            <a:pathLst>
              <a:path w="7315200" h="1828800">
                <a:moveTo>
                  <a:pt x="0" y="0"/>
                </a:moveTo>
                <a:lnTo>
                  <a:pt x="7315200" y="0"/>
                </a:lnTo>
                <a:lnTo>
                  <a:pt x="7315200" y="1828800"/>
                </a:ln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 flipV="1">
            <a:off x="-3657600" y="0"/>
            <a:ext cx="7315200" cy="1828800"/>
          </a:xfrm>
          <a:custGeom>
            <a:avLst/>
            <a:gdLst/>
            <a:ahLst/>
            <a:cxnLst/>
            <a:rect l="l" t="t" r="r" b="b"/>
            <a:pathLst>
              <a:path w="7315200" h="1828800">
                <a:moveTo>
                  <a:pt x="0" y="1828800"/>
                </a:moveTo>
                <a:lnTo>
                  <a:pt x="7315200" y="1828800"/>
                </a:lnTo>
                <a:lnTo>
                  <a:pt x="7315200" y="0"/>
                </a:lnTo>
                <a:lnTo>
                  <a:pt x="0" y="0"/>
                </a:lnTo>
                <a:lnTo>
                  <a:pt x="0" y="18288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>
            <a:off x="12713729" y="8435221"/>
            <a:ext cx="5071159" cy="1300061"/>
          </a:xfrm>
          <a:custGeom>
            <a:avLst/>
            <a:gdLst/>
            <a:ahLst/>
            <a:cxnLst/>
            <a:rect l="l" t="t" r="r" b="b"/>
            <a:pathLst>
              <a:path w="5071159" h="1300061">
                <a:moveTo>
                  <a:pt x="0" y="0"/>
                </a:moveTo>
                <a:lnTo>
                  <a:pt x="5071159" y="0"/>
                </a:lnTo>
                <a:lnTo>
                  <a:pt x="5071159" y="1300060"/>
                </a:lnTo>
                <a:lnTo>
                  <a:pt x="0" y="13000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grpSp>
        <p:nvGrpSpPr>
          <p:cNvPr id="8" name="Group 8"/>
          <p:cNvGrpSpPr/>
          <p:nvPr/>
        </p:nvGrpSpPr>
        <p:grpSpPr>
          <a:xfrm>
            <a:off x="13970290" y="5643014"/>
            <a:ext cx="3034800" cy="303480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8"/>
              <a:stretch>
                <a:fillRect r="-100040"/>
              </a:stretch>
            </a:blipFill>
          </p:spPr>
          <p:txBody>
            <a:bodyPr/>
            <a:lstStyle/>
            <a:p>
              <a:endParaRPr lang="ru-MD"/>
            </a:p>
          </p:txBody>
        </p:sp>
      </p:grpSp>
      <p:sp>
        <p:nvSpPr>
          <p:cNvPr id="10" name="Freeform 10"/>
          <p:cNvSpPr/>
          <p:nvPr/>
        </p:nvSpPr>
        <p:spPr>
          <a:xfrm>
            <a:off x="21613" y="1869175"/>
            <a:ext cx="3635987" cy="4114800"/>
          </a:xfrm>
          <a:custGeom>
            <a:avLst/>
            <a:gdLst/>
            <a:ahLst/>
            <a:cxnLst/>
            <a:rect l="l" t="t" r="r" b="b"/>
            <a:pathLst>
              <a:path w="3635987" h="4114800">
                <a:moveTo>
                  <a:pt x="0" y="0"/>
                </a:moveTo>
                <a:lnTo>
                  <a:pt x="3635987" y="0"/>
                </a:lnTo>
                <a:lnTo>
                  <a:pt x="363598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Freeform 11"/>
          <p:cNvSpPr/>
          <p:nvPr/>
        </p:nvSpPr>
        <p:spPr>
          <a:xfrm>
            <a:off x="10565517" y="3314829"/>
            <a:ext cx="7490528" cy="6420452"/>
          </a:xfrm>
          <a:custGeom>
            <a:avLst/>
            <a:gdLst/>
            <a:ahLst/>
            <a:cxnLst/>
            <a:rect l="l" t="t" r="r" b="b"/>
            <a:pathLst>
              <a:path w="7490528" h="6420452">
                <a:moveTo>
                  <a:pt x="0" y="0"/>
                </a:moveTo>
                <a:lnTo>
                  <a:pt x="7490528" y="0"/>
                </a:lnTo>
                <a:lnTo>
                  <a:pt x="7490528" y="6420452"/>
                </a:lnTo>
                <a:lnTo>
                  <a:pt x="0" y="642045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ru-MD"/>
          </a:p>
        </p:txBody>
      </p:sp>
      <p:sp>
        <p:nvSpPr>
          <p:cNvPr id="12" name="TextBox 12"/>
          <p:cNvSpPr txBox="1"/>
          <p:nvPr/>
        </p:nvSpPr>
        <p:spPr>
          <a:xfrm>
            <a:off x="1642948" y="855752"/>
            <a:ext cx="14098952" cy="1013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53"/>
              </a:lnSpc>
            </a:pPr>
            <a:r>
              <a:rPr lang="en-US" sz="7314">
                <a:solidFill>
                  <a:srgbClr val="FFFFFF"/>
                </a:solidFill>
                <a:latin typeface="Intro Rust"/>
              </a:rPr>
              <a:t>Дизайн эксперимента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064335" y="2284008"/>
            <a:ext cx="13601700" cy="2101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11"/>
              </a:lnSpc>
            </a:pPr>
            <a:r>
              <a:rPr lang="en-US" sz="4008">
                <a:solidFill>
                  <a:srgbClr val="F1F1F1"/>
                </a:solidFill>
                <a:latin typeface="Intro Pro"/>
              </a:rPr>
              <a:t>Данные были разделены на 2 группы:</a:t>
            </a:r>
          </a:p>
          <a:p>
            <a:pPr>
              <a:lnSpc>
                <a:spcPts val="5611"/>
              </a:lnSpc>
            </a:pPr>
            <a:r>
              <a:rPr lang="en-US" sz="4008">
                <a:solidFill>
                  <a:srgbClr val="F1F1F1"/>
                </a:solidFill>
                <a:latin typeface="Intro Pro"/>
              </a:rPr>
              <a:t>обучающую (70% - 6084) </a:t>
            </a:r>
          </a:p>
          <a:p>
            <a:pPr>
              <a:lnSpc>
                <a:spcPts val="5611"/>
              </a:lnSpc>
            </a:pPr>
            <a:r>
              <a:rPr lang="en-US" sz="4008">
                <a:solidFill>
                  <a:srgbClr val="F1F1F1"/>
                </a:solidFill>
                <a:latin typeface="Intro Pro"/>
              </a:rPr>
              <a:t> тестовую (30% - 2609)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42948" y="5333004"/>
            <a:ext cx="7943886" cy="2101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11"/>
              </a:lnSpc>
            </a:pPr>
            <a:r>
              <a:rPr lang="en-US" sz="4008">
                <a:solidFill>
                  <a:srgbClr val="F1F1F1"/>
                </a:solidFill>
                <a:latin typeface="Intro Pro"/>
              </a:rPr>
              <a:t>Построены кривые, показывающие работу моделей в моём датасете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94496" y="5982225"/>
            <a:ext cx="6432877" cy="164923"/>
          </a:xfrm>
          <a:custGeom>
            <a:avLst/>
            <a:gdLst/>
            <a:ahLst/>
            <a:cxnLst/>
            <a:rect l="l" t="t" r="r" b="b"/>
            <a:pathLst>
              <a:path w="6432877" h="164923">
                <a:moveTo>
                  <a:pt x="0" y="0"/>
                </a:moveTo>
                <a:lnTo>
                  <a:pt x="6432877" y="0"/>
                </a:lnTo>
                <a:lnTo>
                  <a:pt x="6432877" y="164923"/>
                </a:lnTo>
                <a:lnTo>
                  <a:pt x="0" y="1649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54" t="-179525" r="-10760" b="-11563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>
            <a:off x="4769161" y="4956853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2"/>
                </a:lnTo>
                <a:lnTo>
                  <a:pt x="0" y="1025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>
            <a:off x="5694496" y="7447571"/>
            <a:ext cx="6432877" cy="164923"/>
          </a:xfrm>
          <a:custGeom>
            <a:avLst/>
            <a:gdLst/>
            <a:ahLst/>
            <a:cxnLst/>
            <a:rect l="l" t="t" r="r" b="b"/>
            <a:pathLst>
              <a:path w="6432877" h="164923">
                <a:moveTo>
                  <a:pt x="0" y="0"/>
                </a:moveTo>
                <a:lnTo>
                  <a:pt x="6432877" y="0"/>
                </a:lnTo>
                <a:lnTo>
                  <a:pt x="6432877" y="164923"/>
                </a:lnTo>
                <a:lnTo>
                  <a:pt x="0" y="1649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54" t="-179525" r="-10760" b="-11563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>
            <a:off x="4769161" y="6355525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1"/>
                </a:lnTo>
                <a:lnTo>
                  <a:pt x="0" y="1025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>
            <a:off x="5694496" y="9007311"/>
            <a:ext cx="6432877" cy="164923"/>
          </a:xfrm>
          <a:custGeom>
            <a:avLst/>
            <a:gdLst/>
            <a:ahLst/>
            <a:cxnLst/>
            <a:rect l="l" t="t" r="r" b="b"/>
            <a:pathLst>
              <a:path w="6432877" h="164923">
                <a:moveTo>
                  <a:pt x="0" y="0"/>
                </a:moveTo>
                <a:lnTo>
                  <a:pt x="6432877" y="0"/>
                </a:lnTo>
                <a:lnTo>
                  <a:pt x="6432877" y="164923"/>
                </a:lnTo>
                <a:lnTo>
                  <a:pt x="0" y="1649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54" t="-179525" r="-10760" b="-11563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>
            <a:off x="4769161" y="7915264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2"/>
                </a:lnTo>
                <a:lnTo>
                  <a:pt x="0" y="1025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8" name="Freeform 8"/>
          <p:cNvSpPr/>
          <p:nvPr/>
        </p:nvSpPr>
        <p:spPr>
          <a:xfrm rot="-5694906">
            <a:off x="-6224425" y="556991"/>
            <a:ext cx="14943086" cy="6454871"/>
          </a:xfrm>
          <a:custGeom>
            <a:avLst/>
            <a:gdLst/>
            <a:ahLst/>
            <a:cxnLst/>
            <a:rect l="l" t="t" r="r" b="b"/>
            <a:pathLst>
              <a:path w="14943086" h="6454871">
                <a:moveTo>
                  <a:pt x="0" y="0"/>
                </a:moveTo>
                <a:lnTo>
                  <a:pt x="14943086" y="0"/>
                </a:lnTo>
                <a:lnTo>
                  <a:pt x="14943086" y="6454871"/>
                </a:lnTo>
                <a:lnTo>
                  <a:pt x="0" y="64548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9" name="Freeform 9"/>
          <p:cNvSpPr/>
          <p:nvPr/>
        </p:nvSpPr>
        <p:spPr>
          <a:xfrm rot="-4675419">
            <a:off x="9406011" y="2361663"/>
            <a:ext cx="14943086" cy="6454871"/>
          </a:xfrm>
          <a:custGeom>
            <a:avLst/>
            <a:gdLst/>
            <a:ahLst/>
            <a:cxnLst/>
            <a:rect l="l" t="t" r="r" b="b"/>
            <a:pathLst>
              <a:path w="14943086" h="6454871">
                <a:moveTo>
                  <a:pt x="0" y="0"/>
                </a:moveTo>
                <a:lnTo>
                  <a:pt x="14943086" y="0"/>
                </a:lnTo>
                <a:lnTo>
                  <a:pt x="14943086" y="6454871"/>
                </a:lnTo>
                <a:lnTo>
                  <a:pt x="0" y="64548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0" name="Freeform 10"/>
          <p:cNvSpPr/>
          <p:nvPr/>
        </p:nvSpPr>
        <p:spPr>
          <a:xfrm>
            <a:off x="3501620" y="-7343084"/>
            <a:ext cx="11284761" cy="12021050"/>
          </a:xfrm>
          <a:custGeom>
            <a:avLst/>
            <a:gdLst/>
            <a:ahLst/>
            <a:cxnLst/>
            <a:rect l="l" t="t" r="r" b="b"/>
            <a:pathLst>
              <a:path w="11284761" h="12021050">
                <a:moveTo>
                  <a:pt x="0" y="0"/>
                </a:moveTo>
                <a:lnTo>
                  <a:pt x="11284760" y="0"/>
                </a:lnTo>
                <a:lnTo>
                  <a:pt x="11284760" y="12021050"/>
                </a:lnTo>
                <a:lnTo>
                  <a:pt x="0" y="120210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Freeform 11"/>
          <p:cNvSpPr/>
          <p:nvPr/>
        </p:nvSpPr>
        <p:spPr>
          <a:xfrm>
            <a:off x="9014355" y="3887681"/>
            <a:ext cx="460528" cy="627752"/>
          </a:xfrm>
          <a:custGeom>
            <a:avLst/>
            <a:gdLst/>
            <a:ahLst/>
            <a:cxnLst/>
            <a:rect l="l" t="t" r="r" b="b"/>
            <a:pathLst>
              <a:path w="460528" h="627752">
                <a:moveTo>
                  <a:pt x="0" y="0"/>
                </a:moveTo>
                <a:lnTo>
                  <a:pt x="460528" y="0"/>
                </a:lnTo>
                <a:lnTo>
                  <a:pt x="460528" y="627752"/>
                </a:lnTo>
                <a:lnTo>
                  <a:pt x="0" y="6277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2" name="Freeform 12"/>
          <p:cNvSpPr/>
          <p:nvPr/>
        </p:nvSpPr>
        <p:spPr>
          <a:xfrm>
            <a:off x="-792439" y="7519964"/>
            <a:ext cx="3642278" cy="3304539"/>
          </a:xfrm>
          <a:custGeom>
            <a:avLst/>
            <a:gdLst/>
            <a:ahLst/>
            <a:cxnLst/>
            <a:rect l="l" t="t" r="r" b="b"/>
            <a:pathLst>
              <a:path w="3642278" h="3304539">
                <a:moveTo>
                  <a:pt x="0" y="0"/>
                </a:moveTo>
                <a:lnTo>
                  <a:pt x="3642278" y="0"/>
                </a:lnTo>
                <a:lnTo>
                  <a:pt x="3642278" y="3304539"/>
                </a:lnTo>
                <a:lnTo>
                  <a:pt x="0" y="330453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3" name="Freeform 13"/>
          <p:cNvSpPr/>
          <p:nvPr/>
        </p:nvSpPr>
        <p:spPr>
          <a:xfrm rot="-3023252">
            <a:off x="2607668" y="6496767"/>
            <a:ext cx="1175442" cy="1066447"/>
          </a:xfrm>
          <a:custGeom>
            <a:avLst/>
            <a:gdLst/>
            <a:ahLst/>
            <a:cxnLst/>
            <a:rect l="l" t="t" r="r" b="b"/>
            <a:pathLst>
              <a:path w="1175442" h="1066447">
                <a:moveTo>
                  <a:pt x="0" y="0"/>
                </a:moveTo>
                <a:lnTo>
                  <a:pt x="1175442" y="0"/>
                </a:lnTo>
                <a:lnTo>
                  <a:pt x="1175442" y="1066446"/>
                </a:lnTo>
                <a:lnTo>
                  <a:pt x="0" y="106644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4" name="Freeform 14"/>
          <p:cNvSpPr/>
          <p:nvPr/>
        </p:nvSpPr>
        <p:spPr>
          <a:xfrm rot="-3023252">
            <a:off x="14087663" y="2625169"/>
            <a:ext cx="1397434" cy="1267854"/>
          </a:xfrm>
          <a:custGeom>
            <a:avLst/>
            <a:gdLst/>
            <a:ahLst/>
            <a:cxnLst/>
            <a:rect l="l" t="t" r="r" b="b"/>
            <a:pathLst>
              <a:path w="1397434" h="1267854">
                <a:moveTo>
                  <a:pt x="0" y="0"/>
                </a:moveTo>
                <a:lnTo>
                  <a:pt x="1397435" y="0"/>
                </a:lnTo>
                <a:lnTo>
                  <a:pt x="1397435" y="1267854"/>
                </a:lnTo>
                <a:lnTo>
                  <a:pt x="0" y="126785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5" name="Freeform 15"/>
          <p:cNvSpPr/>
          <p:nvPr/>
        </p:nvSpPr>
        <p:spPr>
          <a:xfrm rot="2447666">
            <a:off x="14991813" y="8163620"/>
            <a:ext cx="2973466" cy="2697745"/>
          </a:xfrm>
          <a:custGeom>
            <a:avLst/>
            <a:gdLst/>
            <a:ahLst/>
            <a:cxnLst/>
            <a:rect l="l" t="t" r="r" b="b"/>
            <a:pathLst>
              <a:path w="2973466" h="2697745">
                <a:moveTo>
                  <a:pt x="0" y="0"/>
                </a:moveTo>
                <a:lnTo>
                  <a:pt x="2973466" y="0"/>
                </a:lnTo>
                <a:lnTo>
                  <a:pt x="2973466" y="2697744"/>
                </a:lnTo>
                <a:lnTo>
                  <a:pt x="0" y="269774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6" name="Freeform 16"/>
          <p:cNvSpPr/>
          <p:nvPr/>
        </p:nvSpPr>
        <p:spPr>
          <a:xfrm rot="-5905927">
            <a:off x="753615" y="937825"/>
            <a:ext cx="3878672" cy="4558269"/>
          </a:xfrm>
          <a:custGeom>
            <a:avLst/>
            <a:gdLst/>
            <a:ahLst/>
            <a:cxnLst/>
            <a:rect l="l" t="t" r="r" b="b"/>
            <a:pathLst>
              <a:path w="3878672" h="4558269">
                <a:moveTo>
                  <a:pt x="0" y="0"/>
                </a:moveTo>
                <a:lnTo>
                  <a:pt x="3878672" y="0"/>
                </a:lnTo>
                <a:lnTo>
                  <a:pt x="3878672" y="4558269"/>
                </a:lnTo>
                <a:lnTo>
                  <a:pt x="0" y="455826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7" name="Freeform 17"/>
          <p:cNvSpPr/>
          <p:nvPr/>
        </p:nvSpPr>
        <p:spPr>
          <a:xfrm>
            <a:off x="14109972" y="4326968"/>
            <a:ext cx="3748811" cy="3495767"/>
          </a:xfrm>
          <a:custGeom>
            <a:avLst/>
            <a:gdLst/>
            <a:ahLst/>
            <a:cxnLst/>
            <a:rect l="l" t="t" r="r" b="b"/>
            <a:pathLst>
              <a:path w="3748811" h="3495767">
                <a:moveTo>
                  <a:pt x="0" y="0"/>
                </a:moveTo>
                <a:lnTo>
                  <a:pt x="3748812" y="0"/>
                </a:lnTo>
                <a:lnTo>
                  <a:pt x="3748812" y="3495766"/>
                </a:lnTo>
                <a:lnTo>
                  <a:pt x="0" y="3495766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8" name="Freeform 18"/>
          <p:cNvSpPr/>
          <p:nvPr/>
        </p:nvSpPr>
        <p:spPr>
          <a:xfrm>
            <a:off x="5637278" y="5014260"/>
            <a:ext cx="8834442" cy="574838"/>
          </a:xfrm>
          <a:custGeom>
            <a:avLst/>
            <a:gdLst/>
            <a:ahLst/>
            <a:cxnLst/>
            <a:rect l="l" t="t" r="r" b="b"/>
            <a:pathLst>
              <a:path w="8834442" h="574838">
                <a:moveTo>
                  <a:pt x="0" y="0"/>
                </a:moveTo>
                <a:lnTo>
                  <a:pt x="8834442" y="0"/>
                </a:lnTo>
                <a:lnTo>
                  <a:pt x="8834442" y="574838"/>
                </a:lnTo>
                <a:lnTo>
                  <a:pt x="0" y="574838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-87" b="-15365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9" name="Freeform 19"/>
          <p:cNvSpPr/>
          <p:nvPr/>
        </p:nvSpPr>
        <p:spPr>
          <a:xfrm>
            <a:off x="5694496" y="6508900"/>
            <a:ext cx="7417233" cy="556292"/>
          </a:xfrm>
          <a:custGeom>
            <a:avLst/>
            <a:gdLst/>
            <a:ahLst/>
            <a:cxnLst/>
            <a:rect l="l" t="t" r="r" b="b"/>
            <a:pathLst>
              <a:path w="7417233" h="556292">
                <a:moveTo>
                  <a:pt x="0" y="0"/>
                </a:moveTo>
                <a:lnTo>
                  <a:pt x="7417233" y="0"/>
                </a:lnTo>
                <a:lnTo>
                  <a:pt x="7417233" y="556293"/>
                </a:lnTo>
                <a:lnTo>
                  <a:pt x="0" y="556293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20" name="Freeform 20"/>
          <p:cNvSpPr/>
          <p:nvPr/>
        </p:nvSpPr>
        <p:spPr>
          <a:xfrm>
            <a:off x="5694496" y="8146477"/>
            <a:ext cx="9091884" cy="516584"/>
          </a:xfrm>
          <a:custGeom>
            <a:avLst/>
            <a:gdLst/>
            <a:ahLst/>
            <a:cxnLst/>
            <a:rect l="l" t="t" r="r" b="b"/>
            <a:pathLst>
              <a:path w="9091884" h="516584">
                <a:moveTo>
                  <a:pt x="0" y="0"/>
                </a:moveTo>
                <a:lnTo>
                  <a:pt x="9091884" y="0"/>
                </a:lnTo>
                <a:lnTo>
                  <a:pt x="9091884" y="516584"/>
                </a:lnTo>
                <a:lnTo>
                  <a:pt x="0" y="516584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21" name="TextBox 21"/>
          <p:cNvSpPr txBox="1"/>
          <p:nvPr/>
        </p:nvSpPr>
        <p:spPr>
          <a:xfrm>
            <a:off x="5340974" y="2259486"/>
            <a:ext cx="7606053" cy="481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1F1F1"/>
                </a:solidFill>
                <a:latin typeface="Intro Pro"/>
              </a:rPr>
              <a:t>Использовала 3 разные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910357" y="1114425"/>
            <a:ext cx="8467286" cy="982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1"/>
              </a:lnSpc>
            </a:pPr>
            <a:r>
              <a:rPr lang="en-US" sz="7048">
                <a:solidFill>
                  <a:srgbClr val="FFFFFF"/>
                </a:solidFill>
                <a:latin typeface="Intro Rust"/>
              </a:rPr>
              <a:t>МОДЕЛИ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69161" y="4956853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2"/>
                </a:lnTo>
                <a:lnTo>
                  <a:pt x="0" y="10253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>
            <a:off x="4769161" y="6355525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1"/>
                </a:lnTo>
                <a:lnTo>
                  <a:pt x="0" y="10253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>
            <a:off x="4769161" y="7915264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2"/>
                </a:lnTo>
                <a:lnTo>
                  <a:pt x="0" y="10253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 rot="-5694906">
            <a:off x="-6224425" y="556991"/>
            <a:ext cx="14943086" cy="6454871"/>
          </a:xfrm>
          <a:custGeom>
            <a:avLst/>
            <a:gdLst/>
            <a:ahLst/>
            <a:cxnLst/>
            <a:rect l="l" t="t" r="r" b="b"/>
            <a:pathLst>
              <a:path w="14943086" h="6454871">
                <a:moveTo>
                  <a:pt x="0" y="0"/>
                </a:moveTo>
                <a:lnTo>
                  <a:pt x="14943086" y="0"/>
                </a:lnTo>
                <a:lnTo>
                  <a:pt x="14943086" y="6454871"/>
                </a:lnTo>
                <a:lnTo>
                  <a:pt x="0" y="64548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 rot="-4675419">
            <a:off x="9406011" y="2361663"/>
            <a:ext cx="14943086" cy="6454871"/>
          </a:xfrm>
          <a:custGeom>
            <a:avLst/>
            <a:gdLst/>
            <a:ahLst/>
            <a:cxnLst/>
            <a:rect l="l" t="t" r="r" b="b"/>
            <a:pathLst>
              <a:path w="14943086" h="6454871">
                <a:moveTo>
                  <a:pt x="0" y="0"/>
                </a:moveTo>
                <a:lnTo>
                  <a:pt x="14943086" y="0"/>
                </a:lnTo>
                <a:lnTo>
                  <a:pt x="14943086" y="6454871"/>
                </a:lnTo>
                <a:lnTo>
                  <a:pt x="0" y="64548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>
            <a:off x="3501620" y="-7343084"/>
            <a:ext cx="11284761" cy="12021050"/>
          </a:xfrm>
          <a:custGeom>
            <a:avLst/>
            <a:gdLst/>
            <a:ahLst/>
            <a:cxnLst/>
            <a:rect l="l" t="t" r="r" b="b"/>
            <a:pathLst>
              <a:path w="11284761" h="12021050">
                <a:moveTo>
                  <a:pt x="0" y="0"/>
                </a:moveTo>
                <a:lnTo>
                  <a:pt x="11284760" y="0"/>
                </a:lnTo>
                <a:lnTo>
                  <a:pt x="11284760" y="12021050"/>
                </a:lnTo>
                <a:lnTo>
                  <a:pt x="0" y="120210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8" name="Freeform 8"/>
          <p:cNvSpPr/>
          <p:nvPr/>
        </p:nvSpPr>
        <p:spPr>
          <a:xfrm>
            <a:off x="9014355" y="3887681"/>
            <a:ext cx="460528" cy="627752"/>
          </a:xfrm>
          <a:custGeom>
            <a:avLst/>
            <a:gdLst/>
            <a:ahLst/>
            <a:cxnLst/>
            <a:rect l="l" t="t" r="r" b="b"/>
            <a:pathLst>
              <a:path w="460528" h="627752">
                <a:moveTo>
                  <a:pt x="0" y="0"/>
                </a:moveTo>
                <a:lnTo>
                  <a:pt x="460528" y="0"/>
                </a:lnTo>
                <a:lnTo>
                  <a:pt x="460528" y="627752"/>
                </a:lnTo>
                <a:lnTo>
                  <a:pt x="0" y="62775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9" name="Freeform 9"/>
          <p:cNvSpPr/>
          <p:nvPr/>
        </p:nvSpPr>
        <p:spPr>
          <a:xfrm>
            <a:off x="-1374053" y="8427950"/>
            <a:ext cx="3642278" cy="3304539"/>
          </a:xfrm>
          <a:custGeom>
            <a:avLst/>
            <a:gdLst/>
            <a:ahLst/>
            <a:cxnLst/>
            <a:rect l="l" t="t" r="r" b="b"/>
            <a:pathLst>
              <a:path w="3642278" h="3304539">
                <a:moveTo>
                  <a:pt x="0" y="0"/>
                </a:moveTo>
                <a:lnTo>
                  <a:pt x="3642278" y="0"/>
                </a:lnTo>
                <a:lnTo>
                  <a:pt x="3642278" y="3304539"/>
                </a:lnTo>
                <a:lnTo>
                  <a:pt x="0" y="330453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0" name="Freeform 10"/>
          <p:cNvSpPr/>
          <p:nvPr/>
        </p:nvSpPr>
        <p:spPr>
          <a:xfrm rot="-3023252">
            <a:off x="2607668" y="6496767"/>
            <a:ext cx="1175442" cy="1066447"/>
          </a:xfrm>
          <a:custGeom>
            <a:avLst/>
            <a:gdLst/>
            <a:ahLst/>
            <a:cxnLst/>
            <a:rect l="l" t="t" r="r" b="b"/>
            <a:pathLst>
              <a:path w="1175442" h="1066447">
                <a:moveTo>
                  <a:pt x="0" y="0"/>
                </a:moveTo>
                <a:lnTo>
                  <a:pt x="1175442" y="0"/>
                </a:lnTo>
                <a:lnTo>
                  <a:pt x="1175442" y="1066446"/>
                </a:lnTo>
                <a:lnTo>
                  <a:pt x="0" y="106644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Freeform 11"/>
          <p:cNvSpPr/>
          <p:nvPr/>
        </p:nvSpPr>
        <p:spPr>
          <a:xfrm>
            <a:off x="1706418" y="2882238"/>
            <a:ext cx="8534020" cy="6207535"/>
          </a:xfrm>
          <a:custGeom>
            <a:avLst/>
            <a:gdLst/>
            <a:ahLst/>
            <a:cxnLst/>
            <a:rect l="l" t="t" r="r" b="b"/>
            <a:pathLst>
              <a:path w="8534020" h="6207535">
                <a:moveTo>
                  <a:pt x="0" y="0"/>
                </a:moveTo>
                <a:lnTo>
                  <a:pt x="8534020" y="0"/>
                </a:lnTo>
                <a:lnTo>
                  <a:pt x="8534020" y="6207534"/>
                </a:lnTo>
                <a:lnTo>
                  <a:pt x="0" y="620753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2" name="TextBox 12"/>
          <p:cNvSpPr txBox="1"/>
          <p:nvPr/>
        </p:nvSpPr>
        <p:spPr>
          <a:xfrm>
            <a:off x="5010976" y="1114425"/>
            <a:ext cx="8467286" cy="982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1"/>
              </a:lnSpc>
            </a:pPr>
            <a:r>
              <a:rPr lang="en-US" sz="7048">
                <a:solidFill>
                  <a:srgbClr val="FFFFFF"/>
                </a:solidFill>
                <a:latin typeface="Intro Rust"/>
              </a:rPr>
              <a:t>МЕТРИКИ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519678" y="4553533"/>
            <a:ext cx="922437" cy="684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57"/>
              </a:lnSpc>
              <a:spcBef>
                <a:spcPct val="0"/>
              </a:spcBef>
            </a:pPr>
            <a:r>
              <a:rPr lang="en-US" sz="4771">
                <a:solidFill>
                  <a:srgbClr val="000000"/>
                </a:solidFill>
                <a:latin typeface="Arista Pro"/>
              </a:rPr>
              <a:t>890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582616" y="4458588"/>
            <a:ext cx="1174525" cy="654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57"/>
              </a:lnSpc>
              <a:spcBef>
                <a:spcPct val="0"/>
              </a:spcBef>
            </a:pPr>
            <a:r>
              <a:rPr lang="en-US" sz="4771" dirty="0">
                <a:solidFill>
                  <a:srgbClr val="000000"/>
                </a:solidFill>
                <a:latin typeface="Arista Pro"/>
              </a:rPr>
              <a:t>230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612845" y="6906310"/>
            <a:ext cx="736104" cy="684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57"/>
              </a:lnSpc>
              <a:spcBef>
                <a:spcPct val="0"/>
              </a:spcBef>
            </a:pPr>
            <a:r>
              <a:rPr lang="en-US" sz="4771">
                <a:solidFill>
                  <a:srgbClr val="000000"/>
                </a:solidFill>
                <a:latin typeface="Arista Pro"/>
              </a:rPr>
              <a:t>251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629110" y="7023448"/>
            <a:ext cx="1514890" cy="654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57"/>
              </a:lnSpc>
              <a:spcBef>
                <a:spcPct val="0"/>
              </a:spcBef>
            </a:pPr>
            <a:r>
              <a:rPr lang="en-US" sz="4771" dirty="0">
                <a:solidFill>
                  <a:srgbClr val="000000"/>
                </a:solidFill>
                <a:latin typeface="Arista Pro"/>
              </a:rPr>
              <a:t>942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852612" y="4582068"/>
            <a:ext cx="388441" cy="375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37"/>
              </a:lnSpc>
              <a:spcBef>
                <a:spcPct val="0"/>
              </a:spcBef>
            </a:pPr>
            <a:r>
              <a:rPr lang="en-US" sz="2393">
                <a:solidFill>
                  <a:srgbClr val="000000"/>
                </a:solidFill>
                <a:latin typeface="Arial Bold"/>
              </a:rPr>
              <a:t>TP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861160" y="6865390"/>
            <a:ext cx="407065" cy="380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48"/>
              </a:lnSpc>
              <a:spcBef>
                <a:spcPct val="0"/>
              </a:spcBef>
            </a:pPr>
            <a:r>
              <a:rPr lang="en-US" sz="2404">
                <a:solidFill>
                  <a:srgbClr val="000000"/>
                </a:solidFill>
                <a:latin typeface="Arial Bold"/>
              </a:rPr>
              <a:t>TN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114631" y="8544096"/>
            <a:ext cx="420142" cy="396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0"/>
              </a:lnSpc>
              <a:spcBef>
                <a:spcPct val="0"/>
              </a:spcBef>
            </a:pPr>
            <a:r>
              <a:rPr lang="en-US" sz="2481">
                <a:solidFill>
                  <a:srgbClr val="000000"/>
                </a:solidFill>
                <a:latin typeface="Arial Bold"/>
              </a:rPr>
              <a:t>FN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070803" y="8544096"/>
            <a:ext cx="402729" cy="396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0"/>
              </a:lnSpc>
              <a:spcBef>
                <a:spcPct val="0"/>
              </a:spcBef>
            </a:pPr>
            <a:r>
              <a:rPr lang="en-US" sz="2481">
                <a:solidFill>
                  <a:srgbClr val="000000"/>
                </a:solidFill>
                <a:latin typeface="Arial Bold"/>
              </a:rPr>
              <a:t>FP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659538" y="4249182"/>
            <a:ext cx="7328595" cy="5099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6"/>
              </a:lnSpc>
            </a:pPr>
            <a:r>
              <a:rPr lang="en-US" sz="4628" dirty="0">
                <a:solidFill>
                  <a:srgbClr val="FFFFFF"/>
                </a:solidFill>
                <a:latin typeface="Intro Rust"/>
              </a:rPr>
              <a:t>PRECISION:0.8037 </a:t>
            </a:r>
          </a:p>
          <a:p>
            <a:pPr algn="ctr">
              <a:lnSpc>
                <a:spcPts val="4906"/>
              </a:lnSpc>
            </a:pPr>
            <a:endParaRPr lang="en-US" sz="4628" dirty="0">
              <a:solidFill>
                <a:srgbClr val="FFFFFF"/>
              </a:solidFill>
              <a:latin typeface="Intro Rust"/>
            </a:endParaRPr>
          </a:p>
          <a:p>
            <a:pPr algn="ctr">
              <a:lnSpc>
                <a:spcPts val="4906"/>
              </a:lnSpc>
            </a:pPr>
            <a:r>
              <a:rPr lang="en-US" sz="4628" dirty="0">
                <a:solidFill>
                  <a:srgbClr val="FFFFFF"/>
                </a:solidFill>
                <a:latin typeface="Intro Rust"/>
              </a:rPr>
              <a:t>RECALL: 0.789</a:t>
            </a:r>
          </a:p>
          <a:p>
            <a:pPr algn="ctr">
              <a:lnSpc>
                <a:spcPts val="4906"/>
              </a:lnSpc>
            </a:pPr>
            <a:endParaRPr lang="en-US" sz="4628" dirty="0">
              <a:solidFill>
                <a:srgbClr val="FFFFFF"/>
              </a:solidFill>
              <a:latin typeface="Intro Rust"/>
            </a:endParaRPr>
          </a:p>
          <a:p>
            <a:pPr algn="ctr">
              <a:lnSpc>
                <a:spcPts val="4906"/>
              </a:lnSpc>
            </a:pPr>
            <a:r>
              <a:rPr lang="en-US" sz="4628" dirty="0">
                <a:solidFill>
                  <a:srgbClr val="FFFFFF"/>
                </a:solidFill>
                <a:latin typeface="Intro Rust"/>
              </a:rPr>
              <a:t>СПЕЦИФИЧНОСТЬ:0.794</a:t>
            </a:r>
          </a:p>
          <a:p>
            <a:pPr algn="ctr">
              <a:lnSpc>
                <a:spcPts val="4906"/>
              </a:lnSpc>
            </a:pPr>
            <a:endParaRPr lang="en-US" sz="4628" dirty="0">
              <a:solidFill>
                <a:srgbClr val="FFFFFF"/>
              </a:solidFill>
              <a:latin typeface="Intro Rust"/>
            </a:endParaRPr>
          </a:p>
          <a:p>
            <a:pPr algn="ctr">
              <a:lnSpc>
                <a:spcPts val="4906"/>
              </a:lnSpc>
            </a:pPr>
            <a:r>
              <a:rPr lang="en-US" sz="4628" dirty="0">
                <a:solidFill>
                  <a:srgbClr val="FFFFFF"/>
                </a:solidFill>
                <a:latin typeface="Intro Rust"/>
              </a:rPr>
              <a:t>·      F1-МЕРА: 0.811</a:t>
            </a:r>
          </a:p>
          <a:p>
            <a:pPr algn="ctr">
              <a:lnSpc>
                <a:spcPts val="5754"/>
              </a:lnSpc>
              <a:spcBef>
                <a:spcPct val="0"/>
              </a:spcBef>
            </a:pPr>
            <a:r>
              <a:rPr lang="en-US" sz="5428" dirty="0">
                <a:solidFill>
                  <a:srgbClr val="FFFFFF"/>
                </a:solidFill>
                <a:latin typeface="Intro Rust"/>
              </a:rPr>
              <a:t>  </a:t>
            </a:r>
          </a:p>
        </p:txBody>
      </p:sp>
      <p:sp>
        <p:nvSpPr>
          <p:cNvPr id="22" name="Freeform 22"/>
          <p:cNvSpPr/>
          <p:nvPr/>
        </p:nvSpPr>
        <p:spPr>
          <a:xfrm>
            <a:off x="11720402" y="103810"/>
            <a:ext cx="3748811" cy="3495767"/>
          </a:xfrm>
          <a:custGeom>
            <a:avLst/>
            <a:gdLst/>
            <a:ahLst/>
            <a:cxnLst/>
            <a:rect l="l" t="t" r="r" b="b"/>
            <a:pathLst>
              <a:path w="3748811" h="3495767">
                <a:moveTo>
                  <a:pt x="0" y="0"/>
                </a:moveTo>
                <a:lnTo>
                  <a:pt x="3748811" y="0"/>
                </a:lnTo>
                <a:lnTo>
                  <a:pt x="3748811" y="3495766"/>
                </a:lnTo>
                <a:lnTo>
                  <a:pt x="0" y="349576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23" name="Freeform 23"/>
          <p:cNvSpPr/>
          <p:nvPr/>
        </p:nvSpPr>
        <p:spPr>
          <a:xfrm>
            <a:off x="10353966" y="3599576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2"/>
                </a:lnTo>
                <a:lnTo>
                  <a:pt x="0" y="10253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24" name="Freeform 24"/>
          <p:cNvSpPr/>
          <p:nvPr/>
        </p:nvSpPr>
        <p:spPr>
          <a:xfrm>
            <a:off x="16877554" y="1339007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2"/>
                </a:lnTo>
                <a:lnTo>
                  <a:pt x="0" y="10253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25" name="Freeform 25"/>
          <p:cNvSpPr/>
          <p:nvPr/>
        </p:nvSpPr>
        <p:spPr>
          <a:xfrm>
            <a:off x="10659538" y="8751891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1"/>
                </a:lnTo>
                <a:lnTo>
                  <a:pt x="0" y="10253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26" name="Freeform 26"/>
          <p:cNvSpPr/>
          <p:nvPr/>
        </p:nvSpPr>
        <p:spPr>
          <a:xfrm>
            <a:off x="3612845" y="652111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1"/>
                </a:lnTo>
                <a:lnTo>
                  <a:pt x="0" y="10253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27" name="Freeform 27"/>
          <p:cNvSpPr/>
          <p:nvPr/>
        </p:nvSpPr>
        <p:spPr>
          <a:xfrm>
            <a:off x="16796632" y="5589098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6" y="0"/>
                </a:lnTo>
                <a:lnTo>
                  <a:pt x="925336" y="1025371"/>
                </a:lnTo>
                <a:lnTo>
                  <a:pt x="0" y="10253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28" name="Freeform 28"/>
          <p:cNvSpPr/>
          <p:nvPr/>
        </p:nvSpPr>
        <p:spPr>
          <a:xfrm>
            <a:off x="1247118" y="8563146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1"/>
                </a:lnTo>
                <a:lnTo>
                  <a:pt x="0" y="10253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81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150827" y="584067"/>
            <a:ext cx="10523038" cy="9118865"/>
          </a:xfrm>
          <a:custGeom>
            <a:avLst/>
            <a:gdLst/>
            <a:ahLst/>
            <a:cxnLst/>
            <a:rect l="l" t="t" r="r" b="b"/>
            <a:pathLst>
              <a:path w="10523038" h="9118865">
                <a:moveTo>
                  <a:pt x="0" y="0"/>
                </a:moveTo>
                <a:lnTo>
                  <a:pt x="10523038" y="0"/>
                </a:lnTo>
                <a:lnTo>
                  <a:pt x="10523038" y="9118866"/>
                </a:lnTo>
                <a:lnTo>
                  <a:pt x="0" y="91188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>
            <a:off x="6688159" y="193167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6" y="0"/>
                </a:lnTo>
                <a:lnTo>
                  <a:pt x="925336" y="1025372"/>
                </a:lnTo>
                <a:lnTo>
                  <a:pt x="0" y="10253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>
            <a:off x="17362665" y="9261629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1"/>
                </a:lnTo>
                <a:lnTo>
                  <a:pt x="0" y="10253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>
            <a:off x="7467736" y="2243910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1"/>
                </a:lnTo>
                <a:lnTo>
                  <a:pt x="0" y="10253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>
            <a:off x="762629" y="1218539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1"/>
                </a:lnTo>
                <a:lnTo>
                  <a:pt x="0" y="10253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>
            <a:off x="1028700" y="7658516"/>
            <a:ext cx="925335" cy="1025371"/>
          </a:xfrm>
          <a:custGeom>
            <a:avLst/>
            <a:gdLst/>
            <a:ahLst/>
            <a:cxnLst/>
            <a:rect l="l" t="t" r="r" b="b"/>
            <a:pathLst>
              <a:path w="925335" h="1025371">
                <a:moveTo>
                  <a:pt x="0" y="0"/>
                </a:moveTo>
                <a:lnTo>
                  <a:pt x="925335" y="0"/>
                </a:lnTo>
                <a:lnTo>
                  <a:pt x="925335" y="1025371"/>
                </a:lnTo>
                <a:lnTo>
                  <a:pt x="0" y="10253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8" name="Freeform 8"/>
          <p:cNvSpPr/>
          <p:nvPr/>
        </p:nvSpPr>
        <p:spPr>
          <a:xfrm rot="-3023252">
            <a:off x="15543878" y="4914950"/>
            <a:ext cx="3853239" cy="3495939"/>
          </a:xfrm>
          <a:custGeom>
            <a:avLst/>
            <a:gdLst/>
            <a:ahLst/>
            <a:cxnLst/>
            <a:rect l="l" t="t" r="r" b="b"/>
            <a:pathLst>
              <a:path w="3853239" h="3495939">
                <a:moveTo>
                  <a:pt x="0" y="0"/>
                </a:moveTo>
                <a:lnTo>
                  <a:pt x="3853239" y="0"/>
                </a:lnTo>
                <a:lnTo>
                  <a:pt x="3853239" y="3495939"/>
                </a:lnTo>
                <a:lnTo>
                  <a:pt x="0" y="34959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9" name="Freeform 9"/>
          <p:cNvSpPr/>
          <p:nvPr/>
        </p:nvSpPr>
        <p:spPr>
          <a:xfrm rot="-3023252">
            <a:off x="-3029644" y="1431353"/>
            <a:ext cx="8810296" cy="7993341"/>
          </a:xfrm>
          <a:custGeom>
            <a:avLst/>
            <a:gdLst/>
            <a:ahLst/>
            <a:cxnLst/>
            <a:rect l="l" t="t" r="r" b="b"/>
            <a:pathLst>
              <a:path w="8810296" h="7993341">
                <a:moveTo>
                  <a:pt x="0" y="0"/>
                </a:moveTo>
                <a:lnTo>
                  <a:pt x="8810296" y="0"/>
                </a:lnTo>
                <a:lnTo>
                  <a:pt x="8810296" y="7993341"/>
                </a:lnTo>
                <a:lnTo>
                  <a:pt x="0" y="79933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0" name="Freeform 10"/>
          <p:cNvSpPr/>
          <p:nvPr/>
        </p:nvSpPr>
        <p:spPr>
          <a:xfrm>
            <a:off x="2972841" y="5588133"/>
            <a:ext cx="5216862" cy="4114800"/>
          </a:xfrm>
          <a:custGeom>
            <a:avLst/>
            <a:gdLst/>
            <a:ahLst/>
            <a:cxnLst/>
            <a:rect l="l" t="t" r="r" b="b"/>
            <a:pathLst>
              <a:path w="5216862" h="4114800">
                <a:moveTo>
                  <a:pt x="0" y="0"/>
                </a:moveTo>
                <a:lnTo>
                  <a:pt x="5216862" y="0"/>
                </a:lnTo>
                <a:lnTo>
                  <a:pt x="521686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TextBox 11"/>
          <p:cNvSpPr txBox="1"/>
          <p:nvPr/>
        </p:nvSpPr>
        <p:spPr>
          <a:xfrm>
            <a:off x="389788" y="2694767"/>
            <a:ext cx="5392576" cy="4206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38"/>
              </a:lnSpc>
              <a:spcBef>
                <a:spcPct val="0"/>
              </a:spcBef>
            </a:pPr>
            <a:r>
              <a:rPr lang="en-US" sz="5225">
                <a:solidFill>
                  <a:srgbClr val="000000"/>
                </a:solidFill>
                <a:latin typeface="Intro Rust"/>
              </a:rPr>
              <a:t>ВИДНО, ЧТО ПАРАМЕТР SPA ЯВЛЯЕТСЯ ВАЖНЫМ ДЛЯ НАШЕГО ДАТАСЕТА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856035" y="4318804"/>
            <a:ext cx="8575929" cy="7671559"/>
          </a:xfrm>
          <a:custGeom>
            <a:avLst/>
            <a:gdLst/>
            <a:ahLst/>
            <a:cxnLst/>
            <a:rect l="l" t="t" r="r" b="b"/>
            <a:pathLst>
              <a:path w="8575929" h="7671559">
                <a:moveTo>
                  <a:pt x="0" y="0"/>
                </a:moveTo>
                <a:lnTo>
                  <a:pt x="8575930" y="0"/>
                </a:lnTo>
                <a:lnTo>
                  <a:pt x="8575930" y="7671558"/>
                </a:lnTo>
                <a:lnTo>
                  <a:pt x="0" y="7671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 rot="10283968">
            <a:off x="5580948" y="8194834"/>
            <a:ext cx="7126104" cy="7591056"/>
          </a:xfrm>
          <a:custGeom>
            <a:avLst/>
            <a:gdLst/>
            <a:ahLst/>
            <a:cxnLst/>
            <a:rect l="l" t="t" r="r" b="b"/>
            <a:pathLst>
              <a:path w="7126104" h="7591056">
                <a:moveTo>
                  <a:pt x="0" y="0"/>
                </a:moveTo>
                <a:lnTo>
                  <a:pt x="7126104" y="0"/>
                </a:lnTo>
                <a:lnTo>
                  <a:pt x="7126104" y="7591056"/>
                </a:lnTo>
                <a:lnTo>
                  <a:pt x="0" y="75910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 rot="-5400000">
            <a:off x="-4084274" y="2765049"/>
            <a:ext cx="12138851" cy="5243544"/>
          </a:xfrm>
          <a:custGeom>
            <a:avLst/>
            <a:gdLst/>
            <a:ahLst/>
            <a:cxnLst/>
            <a:rect l="l" t="t" r="r" b="b"/>
            <a:pathLst>
              <a:path w="12138851" h="5243544">
                <a:moveTo>
                  <a:pt x="0" y="0"/>
                </a:moveTo>
                <a:lnTo>
                  <a:pt x="12138852" y="0"/>
                </a:lnTo>
                <a:lnTo>
                  <a:pt x="12138852" y="5243544"/>
                </a:lnTo>
                <a:lnTo>
                  <a:pt x="0" y="52435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 rot="-5400000">
            <a:off x="10304646" y="2521728"/>
            <a:ext cx="12138851" cy="5243544"/>
          </a:xfrm>
          <a:custGeom>
            <a:avLst/>
            <a:gdLst/>
            <a:ahLst/>
            <a:cxnLst/>
            <a:rect l="l" t="t" r="r" b="b"/>
            <a:pathLst>
              <a:path w="12138851" h="5243544">
                <a:moveTo>
                  <a:pt x="0" y="0"/>
                </a:moveTo>
                <a:lnTo>
                  <a:pt x="12138851" y="0"/>
                </a:lnTo>
                <a:lnTo>
                  <a:pt x="12138851" y="5243544"/>
                </a:lnTo>
                <a:lnTo>
                  <a:pt x="0" y="52435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 rot="527996">
            <a:off x="1421239" y="3259665"/>
            <a:ext cx="3386377" cy="1884057"/>
          </a:xfrm>
          <a:custGeom>
            <a:avLst/>
            <a:gdLst/>
            <a:ahLst/>
            <a:cxnLst/>
            <a:rect l="l" t="t" r="r" b="b"/>
            <a:pathLst>
              <a:path w="3386377" h="1884057">
                <a:moveTo>
                  <a:pt x="0" y="0"/>
                </a:moveTo>
                <a:lnTo>
                  <a:pt x="3386376" y="0"/>
                </a:lnTo>
                <a:lnTo>
                  <a:pt x="3386376" y="1884057"/>
                </a:lnTo>
                <a:lnTo>
                  <a:pt x="0" y="188405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>
            <a:off x="14244384" y="6343614"/>
            <a:ext cx="2687489" cy="2722134"/>
          </a:xfrm>
          <a:custGeom>
            <a:avLst/>
            <a:gdLst/>
            <a:ahLst/>
            <a:cxnLst/>
            <a:rect l="l" t="t" r="r" b="b"/>
            <a:pathLst>
              <a:path w="2687489" h="2722134">
                <a:moveTo>
                  <a:pt x="0" y="0"/>
                </a:moveTo>
                <a:lnTo>
                  <a:pt x="2687489" y="0"/>
                </a:lnTo>
                <a:lnTo>
                  <a:pt x="2687489" y="2722134"/>
                </a:lnTo>
                <a:lnTo>
                  <a:pt x="0" y="272213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8" name="Freeform 8"/>
          <p:cNvSpPr/>
          <p:nvPr/>
        </p:nvSpPr>
        <p:spPr>
          <a:xfrm>
            <a:off x="-1649664" y="-1855069"/>
            <a:ext cx="4374437" cy="4406484"/>
          </a:xfrm>
          <a:custGeom>
            <a:avLst/>
            <a:gdLst/>
            <a:ahLst/>
            <a:cxnLst/>
            <a:rect l="l" t="t" r="r" b="b"/>
            <a:pathLst>
              <a:path w="4374437" h="4406484">
                <a:moveTo>
                  <a:pt x="0" y="0"/>
                </a:moveTo>
                <a:lnTo>
                  <a:pt x="4374437" y="0"/>
                </a:lnTo>
                <a:lnTo>
                  <a:pt x="4374437" y="4406484"/>
                </a:lnTo>
                <a:lnTo>
                  <a:pt x="0" y="440648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9" name="Freeform 9"/>
          <p:cNvSpPr/>
          <p:nvPr/>
        </p:nvSpPr>
        <p:spPr>
          <a:xfrm rot="-2032108">
            <a:off x="2241561" y="5186156"/>
            <a:ext cx="1099774" cy="4114800"/>
          </a:xfrm>
          <a:custGeom>
            <a:avLst/>
            <a:gdLst/>
            <a:ahLst/>
            <a:cxnLst/>
            <a:rect l="l" t="t" r="r" b="b"/>
            <a:pathLst>
              <a:path w="1099774" h="4114800">
                <a:moveTo>
                  <a:pt x="0" y="0"/>
                </a:moveTo>
                <a:lnTo>
                  <a:pt x="1099774" y="0"/>
                </a:lnTo>
                <a:lnTo>
                  <a:pt x="109977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0" name="Freeform 10"/>
          <p:cNvSpPr/>
          <p:nvPr/>
        </p:nvSpPr>
        <p:spPr>
          <a:xfrm>
            <a:off x="14785668" y="-682604"/>
            <a:ext cx="4947263" cy="4884298"/>
          </a:xfrm>
          <a:custGeom>
            <a:avLst/>
            <a:gdLst/>
            <a:ahLst/>
            <a:cxnLst/>
            <a:rect l="l" t="t" r="r" b="b"/>
            <a:pathLst>
              <a:path w="4947263" h="4884298">
                <a:moveTo>
                  <a:pt x="0" y="0"/>
                </a:moveTo>
                <a:lnTo>
                  <a:pt x="4947264" y="0"/>
                </a:lnTo>
                <a:lnTo>
                  <a:pt x="4947264" y="4884298"/>
                </a:lnTo>
                <a:lnTo>
                  <a:pt x="0" y="4884298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TextBox 11"/>
          <p:cNvSpPr txBox="1"/>
          <p:nvPr/>
        </p:nvSpPr>
        <p:spPr>
          <a:xfrm>
            <a:off x="4252525" y="1160016"/>
            <a:ext cx="9782950" cy="1925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1"/>
              </a:lnSpc>
            </a:pPr>
            <a:r>
              <a:rPr lang="en-US" sz="7048">
                <a:solidFill>
                  <a:srgbClr val="FFFFFF"/>
                </a:solidFill>
                <a:latin typeface="Intro Rust"/>
              </a:rPr>
              <a:t>СПАСИБО ЗА </a:t>
            </a:r>
          </a:p>
          <a:p>
            <a:pPr algn="ctr">
              <a:lnSpc>
                <a:spcPts val="7471"/>
              </a:lnSpc>
            </a:pPr>
            <a:r>
              <a:rPr lang="en-US" sz="7048">
                <a:solidFill>
                  <a:srgbClr val="FFFFFF"/>
                </a:solidFill>
                <a:latin typeface="Intro Rust"/>
              </a:rPr>
              <a:t>ВНИМАНИЕ!</a:t>
            </a:r>
          </a:p>
        </p:txBody>
      </p:sp>
      <p:sp>
        <p:nvSpPr>
          <p:cNvPr id="12" name="Freeform 12"/>
          <p:cNvSpPr/>
          <p:nvPr/>
        </p:nvSpPr>
        <p:spPr>
          <a:xfrm>
            <a:off x="918817" y="8195900"/>
            <a:ext cx="1101345" cy="1220409"/>
          </a:xfrm>
          <a:custGeom>
            <a:avLst/>
            <a:gdLst/>
            <a:ahLst/>
            <a:cxnLst/>
            <a:rect l="l" t="t" r="r" b="b"/>
            <a:pathLst>
              <a:path w="1101345" h="1220409">
                <a:moveTo>
                  <a:pt x="0" y="0"/>
                </a:moveTo>
                <a:lnTo>
                  <a:pt x="1101345" y="0"/>
                </a:lnTo>
                <a:lnTo>
                  <a:pt x="1101345" y="1220409"/>
                </a:lnTo>
                <a:lnTo>
                  <a:pt x="0" y="1220409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3" name="Freeform 13"/>
          <p:cNvSpPr/>
          <p:nvPr/>
        </p:nvSpPr>
        <p:spPr>
          <a:xfrm>
            <a:off x="4282047" y="5935490"/>
            <a:ext cx="649753" cy="719996"/>
          </a:xfrm>
          <a:custGeom>
            <a:avLst/>
            <a:gdLst/>
            <a:ahLst/>
            <a:cxnLst/>
            <a:rect l="l" t="t" r="r" b="b"/>
            <a:pathLst>
              <a:path w="649753" h="719996">
                <a:moveTo>
                  <a:pt x="0" y="0"/>
                </a:moveTo>
                <a:lnTo>
                  <a:pt x="649753" y="0"/>
                </a:lnTo>
                <a:lnTo>
                  <a:pt x="649753" y="719997"/>
                </a:lnTo>
                <a:lnTo>
                  <a:pt x="0" y="719997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4" name="Freeform 14"/>
          <p:cNvSpPr/>
          <p:nvPr/>
        </p:nvSpPr>
        <p:spPr>
          <a:xfrm>
            <a:off x="3453174" y="1227345"/>
            <a:ext cx="1153749" cy="1278479"/>
          </a:xfrm>
          <a:custGeom>
            <a:avLst/>
            <a:gdLst/>
            <a:ahLst/>
            <a:cxnLst/>
            <a:rect l="l" t="t" r="r" b="b"/>
            <a:pathLst>
              <a:path w="1153749" h="1278479">
                <a:moveTo>
                  <a:pt x="0" y="0"/>
                </a:moveTo>
                <a:lnTo>
                  <a:pt x="1153750" y="0"/>
                </a:lnTo>
                <a:lnTo>
                  <a:pt x="1153750" y="1278479"/>
                </a:lnTo>
                <a:lnTo>
                  <a:pt x="0" y="1278479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5" name="Freeform 15"/>
          <p:cNvSpPr/>
          <p:nvPr/>
        </p:nvSpPr>
        <p:spPr>
          <a:xfrm>
            <a:off x="13939920" y="8195900"/>
            <a:ext cx="1101345" cy="1220409"/>
          </a:xfrm>
          <a:custGeom>
            <a:avLst/>
            <a:gdLst/>
            <a:ahLst/>
            <a:cxnLst/>
            <a:rect l="l" t="t" r="r" b="b"/>
            <a:pathLst>
              <a:path w="1101345" h="1220409">
                <a:moveTo>
                  <a:pt x="0" y="0"/>
                </a:moveTo>
                <a:lnTo>
                  <a:pt x="1101345" y="0"/>
                </a:lnTo>
                <a:lnTo>
                  <a:pt x="1101345" y="1220409"/>
                </a:lnTo>
                <a:lnTo>
                  <a:pt x="0" y="1220409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6" name="Freeform 16"/>
          <p:cNvSpPr/>
          <p:nvPr/>
        </p:nvSpPr>
        <p:spPr>
          <a:xfrm>
            <a:off x="12341629" y="3580324"/>
            <a:ext cx="1410671" cy="1563176"/>
          </a:xfrm>
          <a:custGeom>
            <a:avLst/>
            <a:gdLst/>
            <a:ahLst/>
            <a:cxnLst/>
            <a:rect l="l" t="t" r="r" b="b"/>
            <a:pathLst>
              <a:path w="1410671" h="1563176">
                <a:moveTo>
                  <a:pt x="0" y="0"/>
                </a:moveTo>
                <a:lnTo>
                  <a:pt x="1410671" y="0"/>
                </a:lnTo>
                <a:lnTo>
                  <a:pt x="1410671" y="1563176"/>
                </a:lnTo>
                <a:lnTo>
                  <a:pt x="0" y="1563176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7" name="Freeform 17"/>
          <p:cNvSpPr/>
          <p:nvPr/>
        </p:nvSpPr>
        <p:spPr>
          <a:xfrm>
            <a:off x="16296932" y="4544638"/>
            <a:ext cx="962368" cy="1066408"/>
          </a:xfrm>
          <a:custGeom>
            <a:avLst/>
            <a:gdLst/>
            <a:ahLst/>
            <a:cxnLst/>
            <a:rect l="l" t="t" r="r" b="b"/>
            <a:pathLst>
              <a:path w="962368" h="1066408">
                <a:moveTo>
                  <a:pt x="0" y="0"/>
                </a:moveTo>
                <a:lnTo>
                  <a:pt x="962368" y="0"/>
                </a:lnTo>
                <a:lnTo>
                  <a:pt x="962368" y="1066408"/>
                </a:lnTo>
                <a:lnTo>
                  <a:pt x="0" y="106640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8" name="Freeform 18"/>
          <p:cNvSpPr/>
          <p:nvPr/>
        </p:nvSpPr>
        <p:spPr>
          <a:xfrm>
            <a:off x="7972890" y="7433033"/>
            <a:ext cx="2342219" cy="271648"/>
          </a:xfrm>
          <a:custGeom>
            <a:avLst/>
            <a:gdLst/>
            <a:ahLst/>
            <a:cxnLst/>
            <a:rect l="l" t="t" r="r" b="b"/>
            <a:pathLst>
              <a:path w="2342219" h="271648">
                <a:moveTo>
                  <a:pt x="0" y="0"/>
                </a:moveTo>
                <a:lnTo>
                  <a:pt x="2342220" y="0"/>
                </a:lnTo>
                <a:lnTo>
                  <a:pt x="2342220" y="271648"/>
                </a:lnTo>
                <a:lnTo>
                  <a:pt x="0" y="271648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-65128" t="-426219" r="-519906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9" name="Freeform 19"/>
          <p:cNvSpPr/>
          <p:nvPr/>
        </p:nvSpPr>
        <p:spPr>
          <a:xfrm>
            <a:off x="-838101" y="3375203"/>
            <a:ext cx="19126101" cy="5840570"/>
          </a:xfrm>
          <a:custGeom>
            <a:avLst/>
            <a:gdLst/>
            <a:ahLst/>
            <a:cxnLst/>
            <a:rect l="l" t="t" r="r" b="b"/>
            <a:pathLst>
              <a:path w="19126101" h="5840570">
                <a:moveTo>
                  <a:pt x="0" y="0"/>
                </a:moveTo>
                <a:lnTo>
                  <a:pt x="19126101" y="0"/>
                </a:lnTo>
                <a:lnTo>
                  <a:pt x="19126101" y="5840571"/>
                </a:lnTo>
                <a:lnTo>
                  <a:pt x="0" y="5840571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alphaModFix amt="78000"/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-25583" t="-280" r="-24712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20" name="TextBox 20"/>
          <p:cNvSpPr txBox="1"/>
          <p:nvPr/>
        </p:nvSpPr>
        <p:spPr>
          <a:xfrm>
            <a:off x="1548906" y="4650106"/>
            <a:ext cx="14825166" cy="5170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Open Sans Bold"/>
              </a:rPr>
              <a:t> В ходе данного анализа получилось достичь хороших результатов. С успехом был выполнен комплексный анализ  распределения транспортирующих пассажиров в альтернативное измерение, были определены факторы, влияющие на их отлёт, и соответственно, разработаны модели для  предсказаний вероятности .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 Bold"/>
              </a:rPr>
              <a:t> </a:t>
            </a:r>
          </a:p>
          <a:p>
            <a:pPr algn="ctr">
              <a:lnSpc>
                <a:spcPts val="7279"/>
              </a:lnSpc>
            </a:pPr>
            <a:endParaRPr lang="en-US" sz="5199">
              <a:solidFill>
                <a:srgbClr val="000000"/>
              </a:solidFill>
              <a:latin typeface="Open Sans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694906">
            <a:off x="-1392421" y="-6512677"/>
            <a:ext cx="14943086" cy="6454871"/>
          </a:xfrm>
          <a:custGeom>
            <a:avLst/>
            <a:gdLst/>
            <a:ahLst/>
            <a:cxnLst/>
            <a:rect l="l" t="t" r="r" b="b"/>
            <a:pathLst>
              <a:path w="14943086" h="6454871">
                <a:moveTo>
                  <a:pt x="0" y="0"/>
                </a:moveTo>
                <a:lnTo>
                  <a:pt x="14943085" y="0"/>
                </a:lnTo>
                <a:lnTo>
                  <a:pt x="14943085" y="6454872"/>
                </a:lnTo>
                <a:lnTo>
                  <a:pt x="0" y="64548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 rot="-1395293">
            <a:off x="-3052917" y="-4857924"/>
            <a:ext cx="9392865" cy="10005715"/>
          </a:xfrm>
          <a:custGeom>
            <a:avLst/>
            <a:gdLst/>
            <a:ahLst/>
            <a:cxnLst/>
            <a:rect l="l" t="t" r="r" b="b"/>
            <a:pathLst>
              <a:path w="9392865" h="10005715">
                <a:moveTo>
                  <a:pt x="0" y="0"/>
                </a:moveTo>
                <a:lnTo>
                  <a:pt x="9392865" y="0"/>
                </a:lnTo>
                <a:lnTo>
                  <a:pt x="9392865" y="10005715"/>
                </a:lnTo>
                <a:lnTo>
                  <a:pt x="0" y="100057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 rot="1206726">
            <a:off x="13735341" y="5666560"/>
            <a:ext cx="6193295" cy="6273135"/>
          </a:xfrm>
          <a:custGeom>
            <a:avLst/>
            <a:gdLst/>
            <a:ahLst/>
            <a:cxnLst/>
            <a:rect l="l" t="t" r="r" b="b"/>
            <a:pathLst>
              <a:path w="6193295" h="6273135">
                <a:moveTo>
                  <a:pt x="0" y="0"/>
                </a:moveTo>
                <a:lnTo>
                  <a:pt x="6193294" y="0"/>
                </a:lnTo>
                <a:lnTo>
                  <a:pt x="6193294" y="6273135"/>
                </a:lnTo>
                <a:lnTo>
                  <a:pt x="0" y="62731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 rot="-5694906">
            <a:off x="-3864179" y="3594561"/>
            <a:ext cx="4828895" cy="6002084"/>
          </a:xfrm>
          <a:custGeom>
            <a:avLst/>
            <a:gdLst/>
            <a:ahLst/>
            <a:cxnLst/>
            <a:rect l="l" t="t" r="r" b="b"/>
            <a:pathLst>
              <a:path w="4828895" h="6002084">
                <a:moveTo>
                  <a:pt x="0" y="0"/>
                </a:moveTo>
                <a:lnTo>
                  <a:pt x="4828895" y="0"/>
                </a:lnTo>
                <a:lnTo>
                  <a:pt x="4828895" y="6002084"/>
                </a:lnTo>
                <a:lnTo>
                  <a:pt x="0" y="60020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0242" t="-7543" r="-162252" b="-150316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>
            <a:off x="744811" y="0"/>
            <a:ext cx="3986212" cy="4114800"/>
          </a:xfrm>
          <a:custGeom>
            <a:avLst/>
            <a:gdLst/>
            <a:ahLst/>
            <a:cxnLst/>
            <a:rect l="l" t="t" r="r" b="b"/>
            <a:pathLst>
              <a:path w="3986212" h="4114800">
                <a:moveTo>
                  <a:pt x="0" y="0"/>
                </a:moveTo>
                <a:lnTo>
                  <a:pt x="3986212" y="0"/>
                </a:lnTo>
                <a:lnTo>
                  <a:pt x="39862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>
            <a:off x="15605417" y="6141422"/>
            <a:ext cx="2160270" cy="4114800"/>
          </a:xfrm>
          <a:custGeom>
            <a:avLst/>
            <a:gdLst/>
            <a:ahLst/>
            <a:cxnLst/>
            <a:rect l="l" t="t" r="r" b="b"/>
            <a:pathLst>
              <a:path w="2160270" h="4114800">
                <a:moveTo>
                  <a:pt x="0" y="0"/>
                </a:moveTo>
                <a:lnTo>
                  <a:pt x="2160270" y="0"/>
                </a:lnTo>
                <a:lnTo>
                  <a:pt x="21602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8" name="TextBox 8"/>
          <p:cNvSpPr txBox="1"/>
          <p:nvPr/>
        </p:nvSpPr>
        <p:spPr>
          <a:xfrm>
            <a:off x="1924114" y="4906658"/>
            <a:ext cx="11745843" cy="329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379"/>
              </a:lnSpc>
            </a:pPr>
            <a:r>
              <a:rPr lang="en-US" sz="2939" spc="41">
                <a:solidFill>
                  <a:srgbClr val="F1F1F1"/>
                </a:solidFill>
                <a:latin typeface="Intro Pro"/>
              </a:rPr>
              <a:t>Проблематика темы заключается в том, чтобы определить ту  категорию людей, которым не посчастливилось остаться в их родном измерении при столкновении корабля “Титаник” с пространственно-временной аномалией, и понять, по каким признакам были отобраны те счастливчики, отправившиеся в путешествие по другим мирам.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18546" y="1373803"/>
            <a:ext cx="7902821" cy="1885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344"/>
              </a:lnSpc>
            </a:pPr>
            <a:r>
              <a:rPr lang="en-US" sz="6928">
                <a:solidFill>
                  <a:srgbClr val="F1F1F1"/>
                </a:solidFill>
                <a:latin typeface="Intro Rust"/>
              </a:rPr>
              <a:t>ПРОБЛЕМАТИКА ТЕМЫ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694906">
            <a:off x="326416" y="-6052205"/>
            <a:ext cx="14943086" cy="6454871"/>
          </a:xfrm>
          <a:custGeom>
            <a:avLst/>
            <a:gdLst/>
            <a:ahLst/>
            <a:cxnLst/>
            <a:rect l="l" t="t" r="r" b="b"/>
            <a:pathLst>
              <a:path w="14943086" h="6454871">
                <a:moveTo>
                  <a:pt x="0" y="0"/>
                </a:moveTo>
                <a:lnTo>
                  <a:pt x="14943085" y="0"/>
                </a:lnTo>
                <a:lnTo>
                  <a:pt x="14943085" y="6454871"/>
                </a:lnTo>
                <a:lnTo>
                  <a:pt x="0" y="64548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 rot="-1395293">
            <a:off x="-3283175" y="-5591205"/>
            <a:ext cx="9392865" cy="10005715"/>
          </a:xfrm>
          <a:custGeom>
            <a:avLst/>
            <a:gdLst/>
            <a:ahLst/>
            <a:cxnLst/>
            <a:rect l="l" t="t" r="r" b="b"/>
            <a:pathLst>
              <a:path w="9392865" h="10005715">
                <a:moveTo>
                  <a:pt x="0" y="0"/>
                </a:moveTo>
                <a:lnTo>
                  <a:pt x="9392865" y="0"/>
                </a:lnTo>
                <a:lnTo>
                  <a:pt x="9392865" y="10005714"/>
                </a:lnTo>
                <a:lnTo>
                  <a:pt x="0" y="100057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 rot="1206726">
            <a:off x="12543391" y="6212998"/>
            <a:ext cx="6193295" cy="6273135"/>
          </a:xfrm>
          <a:custGeom>
            <a:avLst/>
            <a:gdLst/>
            <a:ahLst/>
            <a:cxnLst/>
            <a:rect l="l" t="t" r="r" b="b"/>
            <a:pathLst>
              <a:path w="6193295" h="6273135">
                <a:moveTo>
                  <a:pt x="0" y="0"/>
                </a:moveTo>
                <a:lnTo>
                  <a:pt x="6193295" y="0"/>
                </a:lnTo>
                <a:lnTo>
                  <a:pt x="6193295" y="6273135"/>
                </a:lnTo>
                <a:lnTo>
                  <a:pt x="0" y="62731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>
            <a:off x="4906880" y="-1346072"/>
            <a:ext cx="4084874" cy="4114800"/>
          </a:xfrm>
          <a:custGeom>
            <a:avLst/>
            <a:gdLst/>
            <a:ahLst/>
            <a:cxnLst/>
            <a:rect l="l" t="t" r="r" b="b"/>
            <a:pathLst>
              <a:path w="4084874" h="4114800">
                <a:moveTo>
                  <a:pt x="0" y="0"/>
                </a:moveTo>
                <a:lnTo>
                  <a:pt x="4084874" y="0"/>
                </a:lnTo>
                <a:lnTo>
                  <a:pt x="408487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>
            <a:off x="12411495" y="5523576"/>
            <a:ext cx="1051166" cy="1432860"/>
          </a:xfrm>
          <a:custGeom>
            <a:avLst/>
            <a:gdLst/>
            <a:ahLst/>
            <a:cxnLst/>
            <a:rect l="l" t="t" r="r" b="b"/>
            <a:pathLst>
              <a:path w="1051166" h="1432860">
                <a:moveTo>
                  <a:pt x="0" y="0"/>
                </a:moveTo>
                <a:lnTo>
                  <a:pt x="1051166" y="0"/>
                </a:lnTo>
                <a:lnTo>
                  <a:pt x="1051166" y="1432860"/>
                </a:lnTo>
                <a:lnTo>
                  <a:pt x="0" y="143286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>
            <a:off x="12181231" y="4895824"/>
            <a:ext cx="460528" cy="627752"/>
          </a:xfrm>
          <a:custGeom>
            <a:avLst/>
            <a:gdLst/>
            <a:ahLst/>
            <a:cxnLst/>
            <a:rect l="l" t="t" r="r" b="b"/>
            <a:pathLst>
              <a:path w="460528" h="627752">
                <a:moveTo>
                  <a:pt x="0" y="0"/>
                </a:moveTo>
                <a:lnTo>
                  <a:pt x="460528" y="0"/>
                </a:lnTo>
                <a:lnTo>
                  <a:pt x="460528" y="627752"/>
                </a:lnTo>
                <a:lnTo>
                  <a:pt x="0" y="6277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8" name="Freeform 8"/>
          <p:cNvSpPr/>
          <p:nvPr/>
        </p:nvSpPr>
        <p:spPr>
          <a:xfrm>
            <a:off x="13943342" y="4435353"/>
            <a:ext cx="3315958" cy="618410"/>
          </a:xfrm>
          <a:custGeom>
            <a:avLst/>
            <a:gdLst/>
            <a:ahLst/>
            <a:cxnLst/>
            <a:rect l="l" t="t" r="r" b="b"/>
            <a:pathLst>
              <a:path w="3315958" h="618410">
                <a:moveTo>
                  <a:pt x="0" y="0"/>
                </a:moveTo>
                <a:lnTo>
                  <a:pt x="3315958" y="0"/>
                </a:lnTo>
                <a:lnTo>
                  <a:pt x="3315958" y="618410"/>
                </a:lnTo>
                <a:lnTo>
                  <a:pt x="0" y="61841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9" name="TextBox 9"/>
          <p:cNvSpPr txBox="1"/>
          <p:nvPr/>
        </p:nvSpPr>
        <p:spPr>
          <a:xfrm>
            <a:off x="900556" y="4958513"/>
            <a:ext cx="11123956" cy="3844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379"/>
              </a:lnSpc>
            </a:pPr>
            <a:r>
              <a:rPr lang="en-US" sz="2939" spc="41">
                <a:solidFill>
                  <a:srgbClr val="F1F1F1"/>
                </a:solidFill>
                <a:latin typeface="Intro Pro"/>
              </a:rPr>
              <a:t>Предсказать, был ли пассажир перенесен в альтернативное измерение во время столкновения космического корабля «Титаник» с пространственно-временной аномалией. </a:t>
            </a:r>
          </a:p>
          <a:p>
            <a:pPr algn="r">
              <a:lnSpc>
                <a:spcPts val="4379"/>
              </a:lnSpc>
            </a:pPr>
            <a:endParaRPr lang="en-US" sz="2939" spc="41">
              <a:solidFill>
                <a:srgbClr val="F1F1F1"/>
              </a:solidFill>
              <a:latin typeface="Intro Pro"/>
            </a:endParaRPr>
          </a:p>
          <a:p>
            <a:pPr algn="r">
              <a:lnSpc>
                <a:spcPts val="4379"/>
              </a:lnSpc>
            </a:pPr>
            <a:r>
              <a:rPr lang="en-US" sz="2939" spc="41">
                <a:solidFill>
                  <a:srgbClr val="F1F1F1"/>
                </a:solidFill>
                <a:latin typeface="Intro Pro"/>
              </a:rPr>
              <a:t>Для того чтобы сделать этот прогноз, дается набор личных записей, извлеченных из поврежденной компьютерной системы корабля.</a:t>
            </a:r>
          </a:p>
        </p:txBody>
      </p:sp>
      <p:sp>
        <p:nvSpPr>
          <p:cNvPr id="10" name="Freeform 10"/>
          <p:cNvSpPr/>
          <p:nvPr/>
        </p:nvSpPr>
        <p:spPr>
          <a:xfrm rot="-5694906">
            <a:off x="-3387929" y="4986625"/>
            <a:ext cx="4828895" cy="6002084"/>
          </a:xfrm>
          <a:custGeom>
            <a:avLst/>
            <a:gdLst/>
            <a:ahLst/>
            <a:cxnLst/>
            <a:rect l="l" t="t" r="r" b="b"/>
            <a:pathLst>
              <a:path w="4828895" h="6002084">
                <a:moveTo>
                  <a:pt x="0" y="0"/>
                </a:moveTo>
                <a:lnTo>
                  <a:pt x="4828895" y="0"/>
                </a:lnTo>
                <a:lnTo>
                  <a:pt x="4828895" y="6002084"/>
                </a:lnTo>
                <a:lnTo>
                  <a:pt x="0" y="60020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0242" t="-7543" r="-162252" b="-150316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Freeform 11"/>
          <p:cNvSpPr/>
          <p:nvPr/>
        </p:nvSpPr>
        <p:spPr>
          <a:xfrm rot="10244177">
            <a:off x="5936110" y="3264004"/>
            <a:ext cx="2763101" cy="1568060"/>
          </a:xfrm>
          <a:custGeom>
            <a:avLst/>
            <a:gdLst/>
            <a:ahLst/>
            <a:cxnLst/>
            <a:rect l="l" t="t" r="r" b="b"/>
            <a:pathLst>
              <a:path w="2763101" h="1568060">
                <a:moveTo>
                  <a:pt x="0" y="0"/>
                </a:moveTo>
                <a:lnTo>
                  <a:pt x="2763101" y="0"/>
                </a:lnTo>
                <a:lnTo>
                  <a:pt x="2763101" y="1568059"/>
                </a:lnTo>
                <a:lnTo>
                  <a:pt x="0" y="156805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2" name="TextBox 12"/>
          <p:cNvSpPr txBox="1"/>
          <p:nvPr/>
        </p:nvSpPr>
        <p:spPr>
          <a:xfrm>
            <a:off x="9511251" y="1166508"/>
            <a:ext cx="7902821" cy="1885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344"/>
              </a:lnSpc>
            </a:pPr>
            <a:r>
              <a:rPr lang="en-US" sz="6928">
                <a:solidFill>
                  <a:srgbClr val="F1F1F1"/>
                </a:solidFill>
                <a:latin typeface="Intro Rust"/>
              </a:rPr>
              <a:t>КАКОВА МОЯ ЗАДАЧА?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-2725184" y="2847586"/>
            <a:ext cx="12138851" cy="5243544"/>
          </a:xfrm>
          <a:custGeom>
            <a:avLst/>
            <a:gdLst/>
            <a:ahLst/>
            <a:cxnLst/>
            <a:rect l="l" t="t" r="r" b="b"/>
            <a:pathLst>
              <a:path w="12138851" h="5243544">
                <a:moveTo>
                  <a:pt x="0" y="0"/>
                </a:moveTo>
                <a:lnTo>
                  <a:pt x="12138852" y="0"/>
                </a:lnTo>
                <a:lnTo>
                  <a:pt x="12138852" y="5243544"/>
                </a:lnTo>
                <a:lnTo>
                  <a:pt x="0" y="5243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 rot="-5400000" flipH="1">
            <a:off x="8794680" y="2607548"/>
            <a:ext cx="12138851" cy="5243544"/>
          </a:xfrm>
          <a:custGeom>
            <a:avLst/>
            <a:gdLst/>
            <a:ahLst/>
            <a:cxnLst/>
            <a:rect l="l" t="t" r="r" b="b"/>
            <a:pathLst>
              <a:path w="12138851" h="5243544">
                <a:moveTo>
                  <a:pt x="12138852" y="0"/>
                </a:moveTo>
                <a:lnTo>
                  <a:pt x="0" y="0"/>
                </a:lnTo>
                <a:lnTo>
                  <a:pt x="0" y="5243544"/>
                </a:lnTo>
                <a:lnTo>
                  <a:pt x="12138852" y="5243544"/>
                </a:lnTo>
                <a:lnTo>
                  <a:pt x="121388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>
            <a:off x="2190496" y="2331093"/>
            <a:ext cx="15905285" cy="7983416"/>
          </a:xfrm>
          <a:custGeom>
            <a:avLst/>
            <a:gdLst/>
            <a:ahLst/>
            <a:cxnLst/>
            <a:rect l="l" t="t" r="r" b="b"/>
            <a:pathLst>
              <a:path w="15905285" h="7983416">
                <a:moveTo>
                  <a:pt x="0" y="0"/>
                </a:moveTo>
                <a:lnTo>
                  <a:pt x="15905285" y="0"/>
                </a:lnTo>
                <a:lnTo>
                  <a:pt x="15905285" y="7983415"/>
                </a:lnTo>
                <a:lnTo>
                  <a:pt x="0" y="7983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464" t="-2759" r="-319" b="-5750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>
            <a:off x="6608421" y="8184332"/>
            <a:ext cx="5071159" cy="1300061"/>
          </a:xfrm>
          <a:custGeom>
            <a:avLst/>
            <a:gdLst/>
            <a:ahLst/>
            <a:cxnLst/>
            <a:rect l="l" t="t" r="r" b="b"/>
            <a:pathLst>
              <a:path w="5071159" h="1300061">
                <a:moveTo>
                  <a:pt x="0" y="0"/>
                </a:moveTo>
                <a:lnTo>
                  <a:pt x="5071158" y="0"/>
                </a:lnTo>
                <a:lnTo>
                  <a:pt x="5071158" y="1300061"/>
                </a:lnTo>
                <a:lnTo>
                  <a:pt x="0" y="13000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 rot="-261806">
            <a:off x="12969520" y="3040880"/>
            <a:ext cx="2491429" cy="2108915"/>
          </a:xfrm>
          <a:custGeom>
            <a:avLst/>
            <a:gdLst/>
            <a:ahLst/>
            <a:cxnLst/>
            <a:rect l="l" t="t" r="r" b="b"/>
            <a:pathLst>
              <a:path w="2491429" h="2108915">
                <a:moveTo>
                  <a:pt x="0" y="0"/>
                </a:moveTo>
                <a:lnTo>
                  <a:pt x="2491429" y="0"/>
                </a:lnTo>
                <a:lnTo>
                  <a:pt x="2491429" y="2108914"/>
                </a:lnTo>
                <a:lnTo>
                  <a:pt x="0" y="210891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109630" t="-108530" r="-18867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TextBox 7"/>
          <p:cNvSpPr txBox="1"/>
          <p:nvPr/>
        </p:nvSpPr>
        <p:spPr>
          <a:xfrm>
            <a:off x="2680828" y="3875630"/>
            <a:ext cx="5351927" cy="3481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17"/>
              </a:lnSpc>
            </a:pPr>
            <a:r>
              <a:rPr lang="en-US" sz="3941">
                <a:solidFill>
                  <a:srgbClr val="F1F1F1"/>
                </a:solidFill>
                <a:latin typeface="Intro Pro"/>
              </a:rPr>
              <a:t>Видим равномерное распределение зависимой переменной.</a:t>
            </a:r>
          </a:p>
          <a:p>
            <a:pPr algn="ctr">
              <a:lnSpc>
                <a:spcPts val="5517"/>
              </a:lnSpc>
            </a:pPr>
            <a:endParaRPr lang="en-US" sz="3941">
              <a:solidFill>
                <a:srgbClr val="F1F1F1"/>
              </a:solidFill>
              <a:latin typeface="Intro Pro"/>
            </a:endParaRPr>
          </a:p>
        </p:txBody>
      </p:sp>
      <p:sp>
        <p:nvSpPr>
          <p:cNvPr id="8" name="Freeform 8"/>
          <p:cNvSpPr/>
          <p:nvPr/>
        </p:nvSpPr>
        <p:spPr>
          <a:xfrm rot="-10800000">
            <a:off x="4417633" y="-14929500"/>
            <a:ext cx="13920897" cy="25368377"/>
          </a:xfrm>
          <a:custGeom>
            <a:avLst/>
            <a:gdLst/>
            <a:ahLst/>
            <a:cxnLst/>
            <a:rect l="l" t="t" r="r" b="b"/>
            <a:pathLst>
              <a:path w="13920897" h="25368377">
                <a:moveTo>
                  <a:pt x="0" y="0"/>
                </a:moveTo>
                <a:lnTo>
                  <a:pt x="13920897" y="0"/>
                </a:lnTo>
                <a:lnTo>
                  <a:pt x="13920897" y="25368377"/>
                </a:lnTo>
                <a:lnTo>
                  <a:pt x="0" y="2536837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9" name="Freeform 9"/>
          <p:cNvSpPr/>
          <p:nvPr/>
        </p:nvSpPr>
        <p:spPr>
          <a:xfrm>
            <a:off x="6231226" y="7574128"/>
            <a:ext cx="1101345" cy="1220409"/>
          </a:xfrm>
          <a:custGeom>
            <a:avLst/>
            <a:gdLst/>
            <a:ahLst/>
            <a:cxnLst/>
            <a:rect l="l" t="t" r="r" b="b"/>
            <a:pathLst>
              <a:path w="1101345" h="1220409">
                <a:moveTo>
                  <a:pt x="0" y="0"/>
                </a:moveTo>
                <a:lnTo>
                  <a:pt x="1101344" y="0"/>
                </a:lnTo>
                <a:lnTo>
                  <a:pt x="1101344" y="1220409"/>
                </a:lnTo>
                <a:lnTo>
                  <a:pt x="0" y="122040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0" name="Freeform 10"/>
          <p:cNvSpPr/>
          <p:nvPr/>
        </p:nvSpPr>
        <p:spPr>
          <a:xfrm>
            <a:off x="1384552" y="7538299"/>
            <a:ext cx="881579" cy="976884"/>
          </a:xfrm>
          <a:custGeom>
            <a:avLst/>
            <a:gdLst/>
            <a:ahLst/>
            <a:cxnLst/>
            <a:rect l="l" t="t" r="r" b="b"/>
            <a:pathLst>
              <a:path w="881579" h="976884">
                <a:moveTo>
                  <a:pt x="0" y="0"/>
                </a:moveTo>
                <a:lnTo>
                  <a:pt x="881578" y="0"/>
                </a:lnTo>
                <a:lnTo>
                  <a:pt x="881578" y="976885"/>
                </a:lnTo>
                <a:lnTo>
                  <a:pt x="0" y="97688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Freeform 11"/>
          <p:cNvSpPr/>
          <p:nvPr/>
        </p:nvSpPr>
        <p:spPr>
          <a:xfrm>
            <a:off x="1825341" y="2474917"/>
            <a:ext cx="1153749" cy="1278479"/>
          </a:xfrm>
          <a:custGeom>
            <a:avLst/>
            <a:gdLst/>
            <a:ahLst/>
            <a:cxnLst/>
            <a:rect l="l" t="t" r="r" b="b"/>
            <a:pathLst>
              <a:path w="1153749" h="1278479">
                <a:moveTo>
                  <a:pt x="0" y="0"/>
                </a:moveTo>
                <a:lnTo>
                  <a:pt x="1153749" y="0"/>
                </a:lnTo>
                <a:lnTo>
                  <a:pt x="1153749" y="1278479"/>
                </a:lnTo>
                <a:lnTo>
                  <a:pt x="0" y="12784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2" name="Freeform 12"/>
          <p:cNvSpPr/>
          <p:nvPr/>
        </p:nvSpPr>
        <p:spPr>
          <a:xfrm>
            <a:off x="13762761" y="7904979"/>
            <a:ext cx="1101345" cy="1220409"/>
          </a:xfrm>
          <a:custGeom>
            <a:avLst/>
            <a:gdLst/>
            <a:ahLst/>
            <a:cxnLst/>
            <a:rect l="l" t="t" r="r" b="b"/>
            <a:pathLst>
              <a:path w="1101345" h="1220409">
                <a:moveTo>
                  <a:pt x="0" y="0"/>
                </a:moveTo>
                <a:lnTo>
                  <a:pt x="1101345" y="0"/>
                </a:lnTo>
                <a:lnTo>
                  <a:pt x="1101345" y="1220409"/>
                </a:lnTo>
                <a:lnTo>
                  <a:pt x="0" y="122040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3" name="Freeform 13"/>
          <p:cNvSpPr/>
          <p:nvPr/>
        </p:nvSpPr>
        <p:spPr>
          <a:xfrm>
            <a:off x="16377721" y="5691209"/>
            <a:ext cx="881579" cy="976884"/>
          </a:xfrm>
          <a:custGeom>
            <a:avLst/>
            <a:gdLst/>
            <a:ahLst/>
            <a:cxnLst/>
            <a:rect l="l" t="t" r="r" b="b"/>
            <a:pathLst>
              <a:path w="881579" h="976884">
                <a:moveTo>
                  <a:pt x="0" y="0"/>
                </a:moveTo>
                <a:lnTo>
                  <a:pt x="881579" y="0"/>
                </a:lnTo>
                <a:lnTo>
                  <a:pt x="881579" y="976885"/>
                </a:lnTo>
                <a:lnTo>
                  <a:pt x="0" y="97688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4" name="Freeform 14"/>
          <p:cNvSpPr/>
          <p:nvPr/>
        </p:nvSpPr>
        <p:spPr>
          <a:xfrm>
            <a:off x="16105551" y="1008147"/>
            <a:ext cx="1153749" cy="1278479"/>
          </a:xfrm>
          <a:custGeom>
            <a:avLst/>
            <a:gdLst/>
            <a:ahLst/>
            <a:cxnLst/>
            <a:rect l="l" t="t" r="r" b="b"/>
            <a:pathLst>
              <a:path w="1153749" h="1278479">
                <a:moveTo>
                  <a:pt x="0" y="0"/>
                </a:moveTo>
                <a:lnTo>
                  <a:pt x="1153749" y="0"/>
                </a:lnTo>
                <a:lnTo>
                  <a:pt x="1153749" y="1278479"/>
                </a:lnTo>
                <a:lnTo>
                  <a:pt x="0" y="12784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5" name="Freeform 15"/>
          <p:cNvSpPr/>
          <p:nvPr/>
        </p:nvSpPr>
        <p:spPr>
          <a:xfrm>
            <a:off x="9164073" y="2022895"/>
            <a:ext cx="9197376" cy="7336629"/>
          </a:xfrm>
          <a:custGeom>
            <a:avLst/>
            <a:gdLst/>
            <a:ahLst/>
            <a:cxnLst/>
            <a:rect l="l" t="t" r="r" b="b"/>
            <a:pathLst>
              <a:path w="9197376" h="7336629">
                <a:moveTo>
                  <a:pt x="0" y="0"/>
                </a:moveTo>
                <a:lnTo>
                  <a:pt x="9197376" y="0"/>
                </a:lnTo>
                <a:lnTo>
                  <a:pt x="9197376" y="7336629"/>
                </a:lnTo>
                <a:lnTo>
                  <a:pt x="0" y="733662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t="-13237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6" name="TextBox 16"/>
          <p:cNvSpPr txBox="1"/>
          <p:nvPr/>
        </p:nvSpPr>
        <p:spPr>
          <a:xfrm>
            <a:off x="-470319" y="685991"/>
            <a:ext cx="10181283" cy="961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4"/>
              </a:lnSpc>
            </a:pPr>
            <a:r>
              <a:rPr lang="en-US" sz="6928">
                <a:solidFill>
                  <a:srgbClr val="F1F1F1"/>
                </a:solidFill>
                <a:latin typeface="Intro Rust"/>
              </a:rPr>
              <a:t>ПОЛЕТИМ ЛИ МЫ?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706948" y="1046247"/>
            <a:ext cx="6077545" cy="1099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27"/>
              </a:lnSpc>
            </a:pPr>
            <a:r>
              <a:rPr lang="en-US" sz="3988">
                <a:solidFill>
                  <a:srgbClr val="000000"/>
                </a:solidFill>
                <a:latin typeface="Intro Rust"/>
              </a:rPr>
              <a:t>DISTRIBUTION OF </a:t>
            </a:r>
          </a:p>
          <a:p>
            <a:pPr algn="ctr">
              <a:lnSpc>
                <a:spcPts val="4227"/>
              </a:lnSpc>
              <a:spcBef>
                <a:spcPct val="0"/>
              </a:spcBef>
            </a:pPr>
            <a:r>
              <a:rPr lang="en-US" sz="3988">
                <a:solidFill>
                  <a:srgbClr val="000000"/>
                </a:solidFill>
                <a:latin typeface="Intro Rust"/>
              </a:rPr>
              <a:t>TRANSPORTED PEOPLE</a:t>
            </a:r>
            <a:r>
              <a:rPr lang="en-US" sz="3988">
                <a:solidFill>
                  <a:srgbClr val="F1F1F1"/>
                </a:solidFill>
                <a:latin typeface="Intro Rust"/>
              </a:rPr>
              <a:t> 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689682">
            <a:off x="14460887" y="6977808"/>
            <a:ext cx="3520262" cy="5803988"/>
          </a:xfrm>
          <a:custGeom>
            <a:avLst/>
            <a:gdLst/>
            <a:ahLst/>
            <a:cxnLst/>
            <a:rect l="l" t="t" r="r" b="b"/>
            <a:pathLst>
              <a:path w="3520262" h="5803988">
                <a:moveTo>
                  <a:pt x="0" y="0"/>
                </a:moveTo>
                <a:lnTo>
                  <a:pt x="3520262" y="0"/>
                </a:lnTo>
                <a:lnTo>
                  <a:pt x="3520262" y="5803988"/>
                </a:lnTo>
                <a:lnTo>
                  <a:pt x="0" y="58039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4174" r="-324487" b="-16666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 rot="-6689682">
            <a:off x="15734089" y="-275246"/>
            <a:ext cx="3485179" cy="4983040"/>
          </a:xfrm>
          <a:custGeom>
            <a:avLst/>
            <a:gdLst/>
            <a:ahLst/>
            <a:cxnLst/>
            <a:rect l="l" t="t" r="r" b="b"/>
            <a:pathLst>
              <a:path w="3485179" h="4983040">
                <a:moveTo>
                  <a:pt x="0" y="0"/>
                </a:moveTo>
                <a:lnTo>
                  <a:pt x="3485179" y="0"/>
                </a:lnTo>
                <a:lnTo>
                  <a:pt x="3485179" y="4983040"/>
                </a:lnTo>
                <a:lnTo>
                  <a:pt x="0" y="4983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23" t="-16474" r="-327754" b="-194118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 rot="-5694906">
            <a:off x="-4897384" y="-7616527"/>
            <a:ext cx="14943086" cy="6454871"/>
          </a:xfrm>
          <a:custGeom>
            <a:avLst/>
            <a:gdLst/>
            <a:ahLst/>
            <a:cxnLst/>
            <a:rect l="l" t="t" r="r" b="b"/>
            <a:pathLst>
              <a:path w="14943086" h="6454871">
                <a:moveTo>
                  <a:pt x="0" y="0"/>
                </a:moveTo>
                <a:lnTo>
                  <a:pt x="14943086" y="0"/>
                </a:lnTo>
                <a:lnTo>
                  <a:pt x="14943086" y="6454871"/>
                </a:lnTo>
                <a:lnTo>
                  <a:pt x="0" y="64548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 rot="-5694906">
            <a:off x="814028" y="6356306"/>
            <a:ext cx="3520262" cy="5803988"/>
          </a:xfrm>
          <a:custGeom>
            <a:avLst/>
            <a:gdLst/>
            <a:ahLst/>
            <a:cxnLst/>
            <a:rect l="l" t="t" r="r" b="b"/>
            <a:pathLst>
              <a:path w="3520262" h="5803988">
                <a:moveTo>
                  <a:pt x="0" y="0"/>
                </a:moveTo>
                <a:lnTo>
                  <a:pt x="3520262" y="0"/>
                </a:lnTo>
                <a:lnTo>
                  <a:pt x="3520262" y="5803988"/>
                </a:lnTo>
                <a:lnTo>
                  <a:pt x="0" y="58039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4174" r="-324487" b="-16666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 flipH="1">
            <a:off x="9937265" y="255469"/>
            <a:ext cx="7322035" cy="5400001"/>
          </a:xfrm>
          <a:custGeom>
            <a:avLst/>
            <a:gdLst/>
            <a:ahLst/>
            <a:cxnLst/>
            <a:rect l="l" t="t" r="r" b="b"/>
            <a:pathLst>
              <a:path w="7322035" h="5400001">
                <a:moveTo>
                  <a:pt x="7322035" y="0"/>
                </a:moveTo>
                <a:lnTo>
                  <a:pt x="0" y="0"/>
                </a:lnTo>
                <a:lnTo>
                  <a:pt x="0" y="5400001"/>
                </a:lnTo>
                <a:lnTo>
                  <a:pt x="7322035" y="5400001"/>
                </a:lnTo>
                <a:lnTo>
                  <a:pt x="732203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 rot="1986193">
            <a:off x="8736877" y="8603622"/>
            <a:ext cx="2400775" cy="2178158"/>
          </a:xfrm>
          <a:custGeom>
            <a:avLst/>
            <a:gdLst/>
            <a:ahLst/>
            <a:cxnLst/>
            <a:rect l="l" t="t" r="r" b="b"/>
            <a:pathLst>
              <a:path w="2400775" h="2178158">
                <a:moveTo>
                  <a:pt x="0" y="0"/>
                </a:moveTo>
                <a:lnTo>
                  <a:pt x="2400775" y="0"/>
                </a:lnTo>
                <a:lnTo>
                  <a:pt x="2400775" y="2178158"/>
                </a:lnTo>
                <a:lnTo>
                  <a:pt x="0" y="21781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8" name="Freeform 8"/>
          <p:cNvSpPr/>
          <p:nvPr/>
        </p:nvSpPr>
        <p:spPr>
          <a:xfrm rot="-2302729">
            <a:off x="-3436" y="932030"/>
            <a:ext cx="1378428" cy="1250610"/>
          </a:xfrm>
          <a:custGeom>
            <a:avLst/>
            <a:gdLst/>
            <a:ahLst/>
            <a:cxnLst/>
            <a:rect l="l" t="t" r="r" b="b"/>
            <a:pathLst>
              <a:path w="1378428" h="1250610">
                <a:moveTo>
                  <a:pt x="0" y="0"/>
                </a:moveTo>
                <a:lnTo>
                  <a:pt x="1378429" y="0"/>
                </a:lnTo>
                <a:lnTo>
                  <a:pt x="1378429" y="1250610"/>
                </a:lnTo>
                <a:lnTo>
                  <a:pt x="0" y="12506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9" name="Freeform 9"/>
          <p:cNvSpPr/>
          <p:nvPr/>
        </p:nvSpPr>
        <p:spPr>
          <a:xfrm rot="1986193">
            <a:off x="17632691" y="7734820"/>
            <a:ext cx="2400775" cy="2178158"/>
          </a:xfrm>
          <a:custGeom>
            <a:avLst/>
            <a:gdLst/>
            <a:ahLst/>
            <a:cxnLst/>
            <a:rect l="l" t="t" r="r" b="b"/>
            <a:pathLst>
              <a:path w="2400775" h="2178158">
                <a:moveTo>
                  <a:pt x="0" y="0"/>
                </a:moveTo>
                <a:lnTo>
                  <a:pt x="2400775" y="0"/>
                </a:lnTo>
                <a:lnTo>
                  <a:pt x="2400775" y="2178158"/>
                </a:lnTo>
                <a:lnTo>
                  <a:pt x="0" y="21781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0" name="Freeform 10"/>
          <p:cNvSpPr/>
          <p:nvPr/>
        </p:nvSpPr>
        <p:spPr>
          <a:xfrm>
            <a:off x="8783515" y="0"/>
            <a:ext cx="1153749" cy="1278479"/>
          </a:xfrm>
          <a:custGeom>
            <a:avLst/>
            <a:gdLst/>
            <a:ahLst/>
            <a:cxnLst/>
            <a:rect l="l" t="t" r="r" b="b"/>
            <a:pathLst>
              <a:path w="1153749" h="1278479">
                <a:moveTo>
                  <a:pt x="0" y="0"/>
                </a:moveTo>
                <a:lnTo>
                  <a:pt x="1153750" y="0"/>
                </a:lnTo>
                <a:lnTo>
                  <a:pt x="1153750" y="1278479"/>
                </a:lnTo>
                <a:lnTo>
                  <a:pt x="0" y="127847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Freeform 11"/>
          <p:cNvSpPr/>
          <p:nvPr/>
        </p:nvSpPr>
        <p:spPr>
          <a:xfrm>
            <a:off x="12095634" y="8414223"/>
            <a:ext cx="1153749" cy="1278479"/>
          </a:xfrm>
          <a:custGeom>
            <a:avLst/>
            <a:gdLst/>
            <a:ahLst/>
            <a:cxnLst/>
            <a:rect l="l" t="t" r="r" b="b"/>
            <a:pathLst>
              <a:path w="1153749" h="1278479">
                <a:moveTo>
                  <a:pt x="0" y="0"/>
                </a:moveTo>
                <a:lnTo>
                  <a:pt x="1153749" y="0"/>
                </a:lnTo>
                <a:lnTo>
                  <a:pt x="1153749" y="1278478"/>
                </a:lnTo>
                <a:lnTo>
                  <a:pt x="0" y="127847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2" name="Freeform 12"/>
          <p:cNvSpPr/>
          <p:nvPr/>
        </p:nvSpPr>
        <p:spPr>
          <a:xfrm>
            <a:off x="-467971" y="5773834"/>
            <a:ext cx="1153749" cy="1278479"/>
          </a:xfrm>
          <a:custGeom>
            <a:avLst/>
            <a:gdLst/>
            <a:ahLst/>
            <a:cxnLst/>
            <a:rect l="l" t="t" r="r" b="b"/>
            <a:pathLst>
              <a:path w="1153749" h="1278479">
                <a:moveTo>
                  <a:pt x="0" y="0"/>
                </a:moveTo>
                <a:lnTo>
                  <a:pt x="1153749" y="0"/>
                </a:lnTo>
                <a:lnTo>
                  <a:pt x="1153749" y="1278479"/>
                </a:lnTo>
                <a:lnTo>
                  <a:pt x="0" y="127847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3" name="Freeform 13"/>
          <p:cNvSpPr/>
          <p:nvPr/>
        </p:nvSpPr>
        <p:spPr>
          <a:xfrm rot="1338142">
            <a:off x="17679329" y="4111360"/>
            <a:ext cx="1153749" cy="1278479"/>
          </a:xfrm>
          <a:custGeom>
            <a:avLst/>
            <a:gdLst/>
            <a:ahLst/>
            <a:cxnLst/>
            <a:rect l="l" t="t" r="r" b="b"/>
            <a:pathLst>
              <a:path w="1153749" h="1278479">
                <a:moveTo>
                  <a:pt x="0" y="0"/>
                </a:moveTo>
                <a:lnTo>
                  <a:pt x="1153749" y="0"/>
                </a:lnTo>
                <a:lnTo>
                  <a:pt x="1153749" y="1278479"/>
                </a:lnTo>
                <a:lnTo>
                  <a:pt x="0" y="127847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4" name="Freeform 14"/>
          <p:cNvSpPr/>
          <p:nvPr/>
        </p:nvSpPr>
        <p:spPr>
          <a:xfrm rot="-2302729">
            <a:off x="-3436" y="823231"/>
            <a:ext cx="1378428" cy="1250610"/>
          </a:xfrm>
          <a:custGeom>
            <a:avLst/>
            <a:gdLst/>
            <a:ahLst/>
            <a:cxnLst/>
            <a:rect l="l" t="t" r="r" b="b"/>
            <a:pathLst>
              <a:path w="1378428" h="1250610">
                <a:moveTo>
                  <a:pt x="0" y="0"/>
                </a:moveTo>
                <a:lnTo>
                  <a:pt x="1378429" y="0"/>
                </a:lnTo>
                <a:lnTo>
                  <a:pt x="1378429" y="1250610"/>
                </a:lnTo>
                <a:lnTo>
                  <a:pt x="0" y="12506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5" name="Freeform 15"/>
          <p:cNvSpPr/>
          <p:nvPr/>
        </p:nvSpPr>
        <p:spPr>
          <a:xfrm>
            <a:off x="931255" y="1839794"/>
            <a:ext cx="8526544" cy="7308467"/>
          </a:xfrm>
          <a:custGeom>
            <a:avLst/>
            <a:gdLst/>
            <a:ahLst/>
            <a:cxnLst/>
            <a:rect l="l" t="t" r="r" b="b"/>
            <a:pathLst>
              <a:path w="8526544" h="7308467">
                <a:moveTo>
                  <a:pt x="0" y="0"/>
                </a:moveTo>
                <a:lnTo>
                  <a:pt x="8526545" y="0"/>
                </a:lnTo>
                <a:lnTo>
                  <a:pt x="8526545" y="7308466"/>
                </a:lnTo>
                <a:lnTo>
                  <a:pt x="0" y="730846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ru-MD"/>
          </a:p>
        </p:txBody>
      </p:sp>
      <p:sp>
        <p:nvSpPr>
          <p:cNvPr id="16" name="TextBox 16"/>
          <p:cNvSpPr txBox="1"/>
          <p:nvPr/>
        </p:nvSpPr>
        <p:spPr>
          <a:xfrm>
            <a:off x="10315777" y="2035558"/>
            <a:ext cx="6565011" cy="1925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1"/>
              </a:lnSpc>
            </a:pPr>
            <a:r>
              <a:rPr lang="en-US" sz="7048">
                <a:solidFill>
                  <a:srgbClr val="FFFFFF"/>
                </a:solidFill>
                <a:latin typeface="Intro Rust"/>
              </a:rPr>
              <a:t>СОН - ЭТО ВАЖНО?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678393" y="6482083"/>
            <a:ext cx="8021653" cy="1073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340"/>
              </a:lnSpc>
            </a:pPr>
            <a:r>
              <a:rPr lang="en-US" sz="3100" dirty="0" err="1">
                <a:solidFill>
                  <a:srgbClr val="F1F1F1"/>
                </a:solidFill>
                <a:latin typeface="Intro Pro"/>
              </a:rPr>
              <a:t>Шанс</a:t>
            </a:r>
            <a:r>
              <a:rPr lang="en-US" sz="3100" dirty="0">
                <a:solidFill>
                  <a:srgbClr val="F1F1F1"/>
                </a:solidFill>
                <a:latin typeface="Intro Pro"/>
              </a:rPr>
              <a:t> </a:t>
            </a:r>
            <a:r>
              <a:rPr lang="en-US" sz="3100" dirty="0" err="1">
                <a:solidFill>
                  <a:srgbClr val="F1F1F1"/>
                </a:solidFill>
                <a:latin typeface="Intro Pro"/>
              </a:rPr>
              <a:t>того</a:t>
            </a:r>
            <a:r>
              <a:rPr lang="en-US" sz="3100" dirty="0">
                <a:solidFill>
                  <a:srgbClr val="F1F1F1"/>
                </a:solidFill>
                <a:latin typeface="Intro Pro"/>
              </a:rPr>
              <a:t> что </a:t>
            </a:r>
            <a:r>
              <a:rPr lang="en-US" sz="3100" dirty="0" err="1">
                <a:solidFill>
                  <a:srgbClr val="F1F1F1"/>
                </a:solidFill>
                <a:latin typeface="Intro Pro"/>
              </a:rPr>
              <a:t>вы</a:t>
            </a:r>
            <a:r>
              <a:rPr lang="en-US" sz="3100" dirty="0">
                <a:solidFill>
                  <a:srgbClr val="F1F1F1"/>
                </a:solidFill>
                <a:latin typeface="Intro Pro"/>
              </a:rPr>
              <a:t> </a:t>
            </a:r>
            <a:r>
              <a:rPr lang="en-US" sz="3100" dirty="0" err="1">
                <a:solidFill>
                  <a:srgbClr val="F1F1F1"/>
                </a:solidFill>
                <a:latin typeface="Intro Pro"/>
              </a:rPr>
              <a:t>переместитесь</a:t>
            </a:r>
            <a:r>
              <a:rPr lang="en-US" sz="3100" dirty="0">
                <a:solidFill>
                  <a:srgbClr val="F1F1F1"/>
                </a:solidFill>
                <a:latin typeface="Intro Pro"/>
              </a:rPr>
              <a:t>, </a:t>
            </a:r>
            <a:r>
              <a:rPr lang="en-US" sz="3100" dirty="0" err="1">
                <a:solidFill>
                  <a:srgbClr val="F1F1F1"/>
                </a:solidFill>
                <a:latin typeface="Intro Pro"/>
              </a:rPr>
              <a:t>куда</a:t>
            </a:r>
            <a:r>
              <a:rPr lang="en-US" sz="3100" dirty="0">
                <a:solidFill>
                  <a:srgbClr val="F1F1F1"/>
                </a:solidFill>
                <a:latin typeface="Intro Pro"/>
              </a:rPr>
              <a:t> </a:t>
            </a:r>
            <a:r>
              <a:rPr lang="en-US" sz="3100" dirty="0" err="1">
                <a:solidFill>
                  <a:srgbClr val="F1F1F1"/>
                </a:solidFill>
                <a:latin typeface="Intro Pro"/>
              </a:rPr>
              <a:t>выше</a:t>
            </a:r>
            <a:r>
              <a:rPr lang="en-US" sz="3100" dirty="0">
                <a:solidFill>
                  <a:srgbClr val="F1F1F1"/>
                </a:solidFill>
                <a:latin typeface="Intro Pro"/>
              </a:rPr>
              <a:t>, </a:t>
            </a:r>
            <a:r>
              <a:rPr lang="en-US" sz="3100" dirty="0" err="1">
                <a:solidFill>
                  <a:srgbClr val="F1F1F1"/>
                </a:solidFill>
                <a:latin typeface="Intro Pro"/>
              </a:rPr>
              <a:t>если</a:t>
            </a:r>
            <a:r>
              <a:rPr lang="en-US" sz="3100" dirty="0">
                <a:solidFill>
                  <a:srgbClr val="F1F1F1"/>
                </a:solidFill>
                <a:latin typeface="Intro Pro"/>
              </a:rPr>
              <a:t> </a:t>
            </a:r>
            <a:r>
              <a:rPr lang="en-US" sz="3100" dirty="0" err="1">
                <a:solidFill>
                  <a:srgbClr val="F1F1F1"/>
                </a:solidFill>
                <a:latin typeface="Intro Pro"/>
              </a:rPr>
              <a:t>вы</a:t>
            </a:r>
            <a:r>
              <a:rPr lang="en-US" sz="3100" dirty="0">
                <a:solidFill>
                  <a:srgbClr val="F1F1F1"/>
                </a:solidFill>
                <a:latin typeface="Intro Pro"/>
              </a:rPr>
              <a:t> </a:t>
            </a:r>
            <a:r>
              <a:rPr lang="en-US" sz="3100" dirty="0" err="1">
                <a:solidFill>
                  <a:srgbClr val="F1F1F1"/>
                </a:solidFill>
                <a:latin typeface="Intro Pro"/>
              </a:rPr>
              <a:t>находитесь</a:t>
            </a:r>
            <a:r>
              <a:rPr lang="en-US" sz="3100" dirty="0">
                <a:solidFill>
                  <a:srgbClr val="F1F1F1"/>
                </a:solidFill>
                <a:latin typeface="Intro Pro"/>
              </a:rPr>
              <a:t> в </a:t>
            </a:r>
            <a:r>
              <a:rPr lang="en-US" sz="3100" dirty="0" err="1">
                <a:solidFill>
                  <a:srgbClr val="F1F1F1"/>
                </a:solidFill>
                <a:latin typeface="Intro Pro"/>
              </a:rPr>
              <a:t>криосне</a:t>
            </a:r>
            <a:r>
              <a:rPr lang="en-US" sz="3100" dirty="0">
                <a:solidFill>
                  <a:srgbClr val="F1F1F1"/>
                </a:solidFill>
                <a:latin typeface="Intro Pro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-2794837" y="2847586"/>
            <a:ext cx="12138851" cy="5243544"/>
          </a:xfrm>
          <a:custGeom>
            <a:avLst/>
            <a:gdLst/>
            <a:ahLst/>
            <a:cxnLst/>
            <a:rect l="l" t="t" r="r" b="b"/>
            <a:pathLst>
              <a:path w="12138851" h="5243544">
                <a:moveTo>
                  <a:pt x="0" y="0"/>
                </a:moveTo>
                <a:lnTo>
                  <a:pt x="12138852" y="0"/>
                </a:lnTo>
                <a:lnTo>
                  <a:pt x="12138852" y="5243544"/>
                </a:lnTo>
                <a:lnTo>
                  <a:pt x="0" y="5243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 rot="-5400000" flipH="1">
            <a:off x="8794680" y="2607548"/>
            <a:ext cx="12138851" cy="5243544"/>
          </a:xfrm>
          <a:custGeom>
            <a:avLst/>
            <a:gdLst/>
            <a:ahLst/>
            <a:cxnLst/>
            <a:rect l="l" t="t" r="r" b="b"/>
            <a:pathLst>
              <a:path w="12138851" h="5243544">
                <a:moveTo>
                  <a:pt x="12138852" y="0"/>
                </a:moveTo>
                <a:lnTo>
                  <a:pt x="0" y="0"/>
                </a:lnTo>
                <a:lnTo>
                  <a:pt x="0" y="5243544"/>
                </a:lnTo>
                <a:lnTo>
                  <a:pt x="12138852" y="5243544"/>
                </a:lnTo>
                <a:lnTo>
                  <a:pt x="121388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>
            <a:off x="2095786" y="3041829"/>
            <a:ext cx="14434487" cy="7245171"/>
          </a:xfrm>
          <a:custGeom>
            <a:avLst/>
            <a:gdLst/>
            <a:ahLst/>
            <a:cxnLst/>
            <a:rect l="l" t="t" r="r" b="b"/>
            <a:pathLst>
              <a:path w="14434487" h="7245171">
                <a:moveTo>
                  <a:pt x="0" y="0"/>
                </a:moveTo>
                <a:lnTo>
                  <a:pt x="14434487" y="0"/>
                </a:lnTo>
                <a:lnTo>
                  <a:pt x="14434487" y="7245171"/>
                </a:lnTo>
                <a:lnTo>
                  <a:pt x="0" y="72451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784" b="-60268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>
            <a:off x="6065882" y="9258300"/>
            <a:ext cx="5071159" cy="1300061"/>
          </a:xfrm>
          <a:custGeom>
            <a:avLst/>
            <a:gdLst/>
            <a:ahLst/>
            <a:cxnLst/>
            <a:rect l="l" t="t" r="r" b="b"/>
            <a:pathLst>
              <a:path w="5071159" h="1300061">
                <a:moveTo>
                  <a:pt x="0" y="0"/>
                </a:moveTo>
                <a:lnTo>
                  <a:pt x="5071159" y="0"/>
                </a:lnTo>
                <a:lnTo>
                  <a:pt x="5071159" y="1300061"/>
                </a:lnTo>
                <a:lnTo>
                  <a:pt x="0" y="13000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 rot="-261806">
            <a:off x="12969520" y="3040880"/>
            <a:ext cx="2491429" cy="2108915"/>
          </a:xfrm>
          <a:custGeom>
            <a:avLst/>
            <a:gdLst/>
            <a:ahLst/>
            <a:cxnLst/>
            <a:rect l="l" t="t" r="r" b="b"/>
            <a:pathLst>
              <a:path w="2491429" h="2108915">
                <a:moveTo>
                  <a:pt x="0" y="0"/>
                </a:moveTo>
                <a:lnTo>
                  <a:pt x="2491429" y="0"/>
                </a:lnTo>
                <a:lnTo>
                  <a:pt x="2491429" y="2108914"/>
                </a:lnTo>
                <a:lnTo>
                  <a:pt x="0" y="210891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109630" t="-108530" r="-18867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 rot="-261806">
            <a:off x="4079843" y="2076991"/>
            <a:ext cx="1734569" cy="2220294"/>
          </a:xfrm>
          <a:custGeom>
            <a:avLst/>
            <a:gdLst/>
            <a:ahLst/>
            <a:cxnLst/>
            <a:rect l="l" t="t" r="r" b="b"/>
            <a:pathLst>
              <a:path w="1734569" h="2220294">
                <a:moveTo>
                  <a:pt x="0" y="0"/>
                </a:moveTo>
                <a:lnTo>
                  <a:pt x="1734569" y="0"/>
                </a:lnTo>
                <a:lnTo>
                  <a:pt x="1734569" y="2220293"/>
                </a:lnTo>
                <a:lnTo>
                  <a:pt x="0" y="222029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240325" b="-105387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8" name="Freeform 8"/>
          <p:cNvSpPr/>
          <p:nvPr/>
        </p:nvSpPr>
        <p:spPr>
          <a:xfrm>
            <a:off x="-100298" y="-171260"/>
            <a:ext cx="2697529" cy="4915771"/>
          </a:xfrm>
          <a:custGeom>
            <a:avLst/>
            <a:gdLst/>
            <a:ahLst/>
            <a:cxnLst/>
            <a:rect l="l" t="t" r="r" b="b"/>
            <a:pathLst>
              <a:path w="2697529" h="4915771">
                <a:moveTo>
                  <a:pt x="0" y="0"/>
                </a:moveTo>
                <a:lnTo>
                  <a:pt x="2697529" y="0"/>
                </a:lnTo>
                <a:lnTo>
                  <a:pt x="2697529" y="4915771"/>
                </a:lnTo>
                <a:lnTo>
                  <a:pt x="0" y="491577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9" name="Freeform 9"/>
          <p:cNvSpPr/>
          <p:nvPr/>
        </p:nvSpPr>
        <p:spPr>
          <a:xfrm rot="-10800000">
            <a:off x="15676196" y="5469358"/>
            <a:ext cx="2697529" cy="4915771"/>
          </a:xfrm>
          <a:custGeom>
            <a:avLst/>
            <a:gdLst/>
            <a:ahLst/>
            <a:cxnLst/>
            <a:rect l="l" t="t" r="r" b="b"/>
            <a:pathLst>
              <a:path w="2697529" h="4915771">
                <a:moveTo>
                  <a:pt x="0" y="0"/>
                </a:moveTo>
                <a:lnTo>
                  <a:pt x="2697529" y="0"/>
                </a:lnTo>
                <a:lnTo>
                  <a:pt x="2697529" y="4915771"/>
                </a:lnTo>
                <a:lnTo>
                  <a:pt x="0" y="491577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0" name="Freeform 10"/>
          <p:cNvSpPr/>
          <p:nvPr/>
        </p:nvSpPr>
        <p:spPr>
          <a:xfrm>
            <a:off x="3316288" y="8037891"/>
            <a:ext cx="1101345" cy="1220409"/>
          </a:xfrm>
          <a:custGeom>
            <a:avLst/>
            <a:gdLst/>
            <a:ahLst/>
            <a:cxnLst/>
            <a:rect l="l" t="t" r="r" b="b"/>
            <a:pathLst>
              <a:path w="1101345" h="1220409">
                <a:moveTo>
                  <a:pt x="0" y="0"/>
                </a:moveTo>
                <a:lnTo>
                  <a:pt x="1101345" y="0"/>
                </a:lnTo>
                <a:lnTo>
                  <a:pt x="1101345" y="1220409"/>
                </a:lnTo>
                <a:lnTo>
                  <a:pt x="0" y="122040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Freeform 11"/>
          <p:cNvSpPr/>
          <p:nvPr/>
        </p:nvSpPr>
        <p:spPr>
          <a:xfrm>
            <a:off x="1028700" y="5947200"/>
            <a:ext cx="881579" cy="976884"/>
          </a:xfrm>
          <a:custGeom>
            <a:avLst/>
            <a:gdLst/>
            <a:ahLst/>
            <a:cxnLst/>
            <a:rect l="l" t="t" r="r" b="b"/>
            <a:pathLst>
              <a:path w="881579" h="976884">
                <a:moveTo>
                  <a:pt x="0" y="0"/>
                </a:moveTo>
                <a:lnTo>
                  <a:pt x="881579" y="0"/>
                </a:lnTo>
                <a:lnTo>
                  <a:pt x="881579" y="976885"/>
                </a:lnTo>
                <a:lnTo>
                  <a:pt x="0" y="97688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2" name="Freeform 12"/>
          <p:cNvSpPr/>
          <p:nvPr/>
        </p:nvSpPr>
        <p:spPr>
          <a:xfrm>
            <a:off x="1248466" y="1309741"/>
            <a:ext cx="1153749" cy="1278479"/>
          </a:xfrm>
          <a:custGeom>
            <a:avLst/>
            <a:gdLst/>
            <a:ahLst/>
            <a:cxnLst/>
            <a:rect l="l" t="t" r="r" b="b"/>
            <a:pathLst>
              <a:path w="1153749" h="1278479">
                <a:moveTo>
                  <a:pt x="0" y="0"/>
                </a:moveTo>
                <a:lnTo>
                  <a:pt x="1153750" y="0"/>
                </a:lnTo>
                <a:lnTo>
                  <a:pt x="1153750" y="1278479"/>
                </a:lnTo>
                <a:lnTo>
                  <a:pt x="0" y="12784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3" name="Freeform 13"/>
          <p:cNvSpPr/>
          <p:nvPr/>
        </p:nvSpPr>
        <p:spPr>
          <a:xfrm>
            <a:off x="16530273" y="5825578"/>
            <a:ext cx="881579" cy="976884"/>
          </a:xfrm>
          <a:custGeom>
            <a:avLst/>
            <a:gdLst/>
            <a:ahLst/>
            <a:cxnLst/>
            <a:rect l="l" t="t" r="r" b="b"/>
            <a:pathLst>
              <a:path w="881579" h="976884">
                <a:moveTo>
                  <a:pt x="0" y="0"/>
                </a:moveTo>
                <a:lnTo>
                  <a:pt x="881579" y="0"/>
                </a:lnTo>
                <a:lnTo>
                  <a:pt x="881579" y="976884"/>
                </a:lnTo>
                <a:lnTo>
                  <a:pt x="0" y="97688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4" name="Freeform 14"/>
          <p:cNvSpPr/>
          <p:nvPr/>
        </p:nvSpPr>
        <p:spPr>
          <a:xfrm>
            <a:off x="16105551" y="1008147"/>
            <a:ext cx="1153749" cy="1278479"/>
          </a:xfrm>
          <a:custGeom>
            <a:avLst/>
            <a:gdLst/>
            <a:ahLst/>
            <a:cxnLst/>
            <a:rect l="l" t="t" r="r" b="b"/>
            <a:pathLst>
              <a:path w="1153749" h="1278479">
                <a:moveTo>
                  <a:pt x="0" y="0"/>
                </a:moveTo>
                <a:lnTo>
                  <a:pt x="1153749" y="0"/>
                </a:lnTo>
                <a:lnTo>
                  <a:pt x="1153749" y="1278479"/>
                </a:lnTo>
                <a:lnTo>
                  <a:pt x="0" y="12784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5" name="Freeform 15"/>
          <p:cNvSpPr/>
          <p:nvPr/>
        </p:nvSpPr>
        <p:spPr>
          <a:xfrm>
            <a:off x="4947127" y="3461442"/>
            <a:ext cx="7612171" cy="6446888"/>
          </a:xfrm>
          <a:custGeom>
            <a:avLst/>
            <a:gdLst/>
            <a:ahLst/>
            <a:cxnLst/>
            <a:rect l="l" t="t" r="r" b="b"/>
            <a:pathLst>
              <a:path w="7612171" h="6446888">
                <a:moveTo>
                  <a:pt x="0" y="0"/>
                </a:moveTo>
                <a:lnTo>
                  <a:pt x="7612171" y="0"/>
                </a:lnTo>
                <a:lnTo>
                  <a:pt x="7612171" y="6446888"/>
                </a:lnTo>
                <a:lnTo>
                  <a:pt x="0" y="6446888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ru-MD"/>
          </a:p>
        </p:txBody>
      </p:sp>
      <p:sp>
        <p:nvSpPr>
          <p:cNvPr id="16" name="Freeform 16"/>
          <p:cNvSpPr/>
          <p:nvPr/>
        </p:nvSpPr>
        <p:spPr>
          <a:xfrm rot="1255111">
            <a:off x="2988696" y="4993329"/>
            <a:ext cx="1153749" cy="1278479"/>
          </a:xfrm>
          <a:custGeom>
            <a:avLst/>
            <a:gdLst/>
            <a:ahLst/>
            <a:cxnLst/>
            <a:rect l="l" t="t" r="r" b="b"/>
            <a:pathLst>
              <a:path w="1153749" h="1278479">
                <a:moveTo>
                  <a:pt x="0" y="0"/>
                </a:moveTo>
                <a:lnTo>
                  <a:pt x="1153749" y="0"/>
                </a:lnTo>
                <a:lnTo>
                  <a:pt x="1153749" y="1278479"/>
                </a:lnTo>
                <a:lnTo>
                  <a:pt x="0" y="12784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290550" t="-210336" r="-193224" b="-2682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7" name="Freeform 17"/>
          <p:cNvSpPr/>
          <p:nvPr/>
        </p:nvSpPr>
        <p:spPr>
          <a:xfrm rot="-5132214" flipV="1">
            <a:off x="10947494" y="3047884"/>
            <a:ext cx="1647736" cy="5169369"/>
          </a:xfrm>
          <a:custGeom>
            <a:avLst/>
            <a:gdLst/>
            <a:ahLst/>
            <a:cxnLst/>
            <a:rect l="l" t="t" r="r" b="b"/>
            <a:pathLst>
              <a:path w="1647736" h="5169369">
                <a:moveTo>
                  <a:pt x="0" y="5169369"/>
                </a:moveTo>
                <a:lnTo>
                  <a:pt x="1647736" y="5169369"/>
                </a:lnTo>
                <a:lnTo>
                  <a:pt x="1647736" y="0"/>
                </a:lnTo>
                <a:lnTo>
                  <a:pt x="0" y="0"/>
                </a:lnTo>
                <a:lnTo>
                  <a:pt x="0" y="5169369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8" name="TextBox 18"/>
          <p:cNvSpPr txBox="1"/>
          <p:nvPr/>
        </p:nvSpPr>
        <p:spPr>
          <a:xfrm>
            <a:off x="4260749" y="873338"/>
            <a:ext cx="10181283" cy="1885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4"/>
              </a:lnSpc>
            </a:pPr>
            <a:r>
              <a:rPr lang="en-US" sz="6928">
                <a:solidFill>
                  <a:srgbClr val="F1F1F1"/>
                </a:solidFill>
                <a:latin typeface="Intro Rust"/>
              </a:rPr>
              <a:t>НО У КОГО БОЛЬШЕ ШАНСОВ?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859304" y="5890050"/>
            <a:ext cx="3594694" cy="3173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1F1F1"/>
                </a:solidFill>
                <a:latin typeface="Intro Pro"/>
              </a:rPr>
              <a:t>Когда люди из Европы у них больше шансов быть транспортированным, чем с других “HomePlanet”.</a:t>
            </a:r>
          </a:p>
          <a:p>
            <a:pPr algn="ctr">
              <a:lnSpc>
                <a:spcPts val="3500"/>
              </a:lnSpc>
            </a:pPr>
            <a:endParaRPr lang="en-US" sz="2600">
              <a:solidFill>
                <a:srgbClr val="F1F1F1"/>
              </a:solidFill>
              <a:latin typeface="Intro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38E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689682">
            <a:off x="14460887" y="6977808"/>
            <a:ext cx="3520262" cy="5803988"/>
          </a:xfrm>
          <a:custGeom>
            <a:avLst/>
            <a:gdLst/>
            <a:ahLst/>
            <a:cxnLst/>
            <a:rect l="l" t="t" r="r" b="b"/>
            <a:pathLst>
              <a:path w="3520262" h="5803988">
                <a:moveTo>
                  <a:pt x="0" y="0"/>
                </a:moveTo>
                <a:lnTo>
                  <a:pt x="3520262" y="0"/>
                </a:lnTo>
                <a:lnTo>
                  <a:pt x="3520262" y="5803988"/>
                </a:lnTo>
                <a:lnTo>
                  <a:pt x="0" y="58039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4174" r="-324487" b="-16666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 rot="-6689682">
            <a:off x="16545411" y="359754"/>
            <a:ext cx="3485179" cy="4983040"/>
          </a:xfrm>
          <a:custGeom>
            <a:avLst/>
            <a:gdLst/>
            <a:ahLst/>
            <a:cxnLst/>
            <a:rect l="l" t="t" r="r" b="b"/>
            <a:pathLst>
              <a:path w="3485179" h="4983040">
                <a:moveTo>
                  <a:pt x="0" y="0"/>
                </a:moveTo>
                <a:lnTo>
                  <a:pt x="3485178" y="0"/>
                </a:lnTo>
                <a:lnTo>
                  <a:pt x="3485178" y="4983040"/>
                </a:lnTo>
                <a:lnTo>
                  <a:pt x="0" y="4983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23" t="-16474" r="-327754" b="-194118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 rot="-5694906">
            <a:off x="-6280776" y="-6823411"/>
            <a:ext cx="14943086" cy="6454871"/>
          </a:xfrm>
          <a:custGeom>
            <a:avLst/>
            <a:gdLst/>
            <a:ahLst/>
            <a:cxnLst/>
            <a:rect l="l" t="t" r="r" b="b"/>
            <a:pathLst>
              <a:path w="14943086" h="6454871">
                <a:moveTo>
                  <a:pt x="0" y="0"/>
                </a:moveTo>
                <a:lnTo>
                  <a:pt x="14943085" y="0"/>
                </a:lnTo>
                <a:lnTo>
                  <a:pt x="14943085" y="6454871"/>
                </a:lnTo>
                <a:lnTo>
                  <a:pt x="0" y="64548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 rot="-5694906">
            <a:off x="-569364" y="7149422"/>
            <a:ext cx="3520262" cy="5803988"/>
          </a:xfrm>
          <a:custGeom>
            <a:avLst/>
            <a:gdLst/>
            <a:ahLst/>
            <a:cxnLst/>
            <a:rect l="l" t="t" r="r" b="b"/>
            <a:pathLst>
              <a:path w="3520262" h="5803988">
                <a:moveTo>
                  <a:pt x="0" y="0"/>
                </a:moveTo>
                <a:lnTo>
                  <a:pt x="3520261" y="0"/>
                </a:lnTo>
                <a:lnTo>
                  <a:pt x="3520261" y="5803988"/>
                </a:lnTo>
                <a:lnTo>
                  <a:pt x="0" y="58039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4174" r="-324487" b="-16666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 rot="-5694906">
            <a:off x="2477450" y="-1961568"/>
            <a:ext cx="14943086" cy="6454871"/>
          </a:xfrm>
          <a:custGeom>
            <a:avLst/>
            <a:gdLst/>
            <a:ahLst/>
            <a:cxnLst/>
            <a:rect l="l" t="t" r="r" b="b"/>
            <a:pathLst>
              <a:path w="14943086" h="6454871">
                <a:moveTo>
                  <a:pt x="0" y="0"/>
                </a:moveTo>
                <a:lnTo>
                  <a:pt x="14943086" y="0"/>
                </a:lnTo>
                <a:lnTo>
                  <a:pt x="14943086" y="6454871"/>
                </a:lnTo>
                <a:lnTo>
                  <a:pt x="0" y="64548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 rot="-6002469">
            <a:off x="5475994" y="-1223601"/>
            <a:ext cx="3873069" cy="5448051"/>
          </a:xfrm>
          <a:custGeom>
            <a:avLst/>
            <a:gdLst/>
            <a:ahLst/>
            <a:cxnLst/>
            <a:rect l="l" t="t" r="r" b="b"/>
            <a:pathLst>
              <a:path w="3873069" h="5448051">
                <a:moveTo>
                  <a:pt x="0" y="0"/>
                </a:moveTo>
                <a:lnTo>
                  <a:pt x="3873069" y="0"/>
                </a:lnTo>
                <a:lnTo>
                  <a:pt x="3873069" y="5448051"/>
                </a:lnTo>
                <a:lnTo>
                  <a:pt x="0" y="54480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8" name="Freeform 8"/>
          <p:cNvSpPr/>
          <p:nvPr/>
        </p:nvSpPr>
        <p:spPr>
          <a:xfrm>
            <a:off x="8164" y="1265868"/>
            <a:ext cx="7322035" cy="5400001"/>
          </a:xfrm>
          <a:custGeom>
            <a:avLst/>
            <a:gdLst/>
            <a:ahLst/>
            <a:cxnLst/>
            <a:rect l="l" t="t" r="r" b="b"/>
            <a:pathLst>
              <a:path w="7322035" h="5400001">
                <a:moveTo>
                  <a:pt x="0" y="0"/>
                </a:moveTo>
                <a:lnTo>
                  <a:pt x="7322036" y="0"/>
                </a:lnTo>
                <a:lnTo>
                  <a:pt x="7322036" y="5400001"/>
                </a:lnTo>
                <a:lnTo>
                  <a:pt x="0" y="540000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9" name="Freeform 9"/>
          <p:cNvSpPr/>
          <p:nvPr/>
        </p:nvSpPr>
        <p:spPr>
          <a:xfrm rot="-727220">
            <a:off x="7088553" y="6869546"/>
            <a:ext cx="3315958" cy="618410"/>
          </a:xfrm>
          <a:custGeom>
            <a:avLst/>
            <a:gdLst/>
            <a:ahLst/>
            <a:cxnLst/>
            <a:rect l="l" t="t" r="r" b="b"/>
            <a:pathLst>
              <a:path w="3315958" h="618410">
                <a:moveTo>
                  <a:pt x="0" y="0"/>
                </a:moveTo>
                <a:lnTo>
                  <a:pt x="3315958" y="0"/>
                </a:lnTo>
                <a:lnTo>
                  <a:pt x="3315958" y="618410"/>
                </a:lnTo>
                <a:lnTo>
                  <a:pt x="0" y="6184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0" name="Freeform 10"/>
          <p:cNvSpPr/>
          <p:nvPr/>
        </p:nvSpPr>
        <p:spPr>
          <a:xfrm rot="-1087814">
            <a:off x="2158677" y="5490458"/>
            <a:ext cx="5839097" cy="7152568"/>
          </a:xfrm>
          <a:custGeom>
            <a:avLst/>
            <a:gdLst/>
            <a:ahLst/>
            <a:cxnLst/>
            <a:rect l="l" t="t" r="r" b="b"/>
            <a:pathLst>
              <a:path w="5839097" h="7152568">
                <a:moveTo>
                  <a:pt x="0" y="0"/>
                </a:moveTo>
                <a:lnTo>
                  <a:pt x="5839097" y="0"/>
                </a:lnTo>
                <a:lnTo>
                  <a:pt x="5839097" y="7152568"/>
                </a:lnTo>
                <a:lnTo>
                  <a:pt x="0" y="715256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Freeform 11"/>
          <p:cNvSpPr/>
          <p:nvPr/>
        </p:nvSpPr>
        <p:spPr>
          <a:xfrm>
            <a:off x="329534" y="8285370"/>
            <a:ext cx="1722464" cy="1562745"/>
          </a:xfrm>
          <a:custGeom>
            <a:avLst/>
            <a:gdLst/>
            <a:ahLst/>
            <a:cxnLst/>
            <a:rect l="l" t="t" r="r" b="b"/>
            <a:pathLst>
              <a:path w="1722464" h="1562745">
                <a:moveTo>
                  <a:pt x="0" y="0"/>
                </a:moveTo>
                <a:lnTo>
                  <a:pt x="1722464" y="0"/>
                </a:lnTo>
                <a:lnTo>
                  <a:pt x="1722464" y="1562744"/>
                </a:lnTo>
                <a:lnTo>
                  <a:pt x="0" y="156274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2" name="Freeform 12"/>
          <p:cNvSpPr/>
          <p:nvPr/>
        </p:nvSpPr>
        <p:spPr>
          <a:xfrm rot="-2302729">
            <a:off x="-115390" y="1793214"/>
            <a:ext cx="1378428" cy="1250610"/>
          </a:xfrm>
          <a:custGeom>
            <a:avLst/>
            <a:gdLst/>
            <a:ahLst/>
            <a:cxnLst/>
            <a:rect l="l" t="t" r="r" b="b"/>
            <a:pathLst>
              <a:path w="1378428" h="1250610">
                <a:moveTo>
                  <a:pt x="0" y="0"/>
                </a:moveTo>
                <a:lnTo>
                  <a:pt x="1378428" y="0"/>
                </a:lnTo>
                <a:lnTo>
                  <a:pt x="1378428" y="1250610"/>
                </a:lnTo>
                <a:lnTo>
                  <a:pt x="0" y="125061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3" name="Freeform 13"/>
          <p:cNvSpPr/>
          <p:nvPr/>
        </p:nvSpPr>
        <p:spPr>
          <a:xfrm>
            <a:off x="8250274" y="2337232"/>
            <a:ext cx="8767249" cy="7510883"/>
          </a:xfrm>
          <a:custGeom>
            <a:avLst/>
            <a:gdLst/>
            <a:ahLst/>
            <a:cxnLst/>
            <a:rect l="l" t="t" r="r" b="b"/>
            <a:pathLst>
              <a:path w="8767249" h="7510883">
                <a:moveTo>
                  <a:pt x="0" y="0"/>
                </a:moveTo>
                <a:lnTo>
                  <a:pt x="8767248" y="0"/>
                </a:lnTo>
                <a:lnTo>
                  <a:pt x="8767248" y="7510882"/>
                </a:lnTo>
                <a:lnTo>
                  <a:pt x="0" y="751088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ru-MD"/>
          </a:p>
        </p:txBody>
      </p:sp>
      <p:sp>
        <p:nvSpPr>
          <p:cNvPr id="14" name="TextBox 14"/>
          <p:cNvSpPr txBox="1"/>
          <p:nvPr/>
        </p:nvSpPr>
        <p:spPr>
          <a:xfrm>
            <a:off x="386677" y="2448515"/>
            <a:ext cx="6565011" cy="2868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1"/>
              </a:lnSpc>
            </a:pPr>
            <a:r>
              <a:rPr lang="en-US" sz="7048">
                <a:solidFill>
                  <a:srgbClr val="FFFFFF"/>
                </a:solidFill>
                <a:latin typeface="Intro Rust"/>
              </a:rPr>
              <a:t>НО ЕСЛИ ЛЕТИМ, ТО КУДА?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730230" y="1046533"/>
            <a:ext cx="8148980" cy="1804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26"/>
              </a:lnSpc>
            </a:pPr>
            <a:r>
              <a:rPr lang="en-US" sz="3239" spc="45">
                <a:solidFill>
                  <a:srgbClr val="F1F1F1"/>
                </a:solidFill>
                <a:latin typeface="Intro Pro Bold"/>
              </a:rPr>
              <a:t>Большее количество землян делает свою остановку в TRAPPIST-1e</a:t>
            </a:r>
          </a:p>
          <a:p>
            <a:pPr algn="r">
              <a:lnSpc>
                <a:spcPts val="4826"/>
              </a:lnSpc>
            </a:pPr>
            <a:endParaRPr lang="en-US" sz="3239" spc="45">
              <a:solidFill>
                <a:srgbClr val="F1F1F1"/>
              </a:solidFill>
              <a:latin typeface="Intro Pro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689682">
            <a:off x="14793356" y="7313788"/>
            <a:ext cx="3520262" cy="5803988"/>
          </a:xfrm>
          <a:custGeom>
            <a:avLst/>
            <a:gdLst/>
            <a:ahLst/>
            <a:cxnLst/>
            <a:rect l="l" t="t" r="r" b="b"/>
            <a:pathLst>
              <a:path w="3520262" h="5803988">
                <a:moveTo>
                  <a:pt x="0" y="0"/>
                </a:moveTo>
                <a:lnTo>
                  <a:pt x="3520262" y="0"/>
                </a:lnTo>
                <a:lnTo>
                  <a:pt x="3520262" y="5803988"/>
                </a:lnTo>
                <a:lnTo>
                  <a:pt x="0" y="58039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4174" r="-324487" b="-16666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 rot="-6689682">
            <a:off x="16418709" y="-1489728"/>
            <a:ext cx="3485179" cy="4983040"/>
          </a:xfrm>
          <a:custGeom>
            <a:avLst/>
            <a:gdLst/>
            <a:ahLst/>
            <a:cxnLst/>
            <a:rect l="l" t="t" r="r" b="b"/>
            <a:pathLst>
              <a:path w="3485179" h="4983040">
                <a:moveTo>
                  <a:pt x="0" y="0"/>
                </a:moveTo>
                <a:lnTo>
                  <a:pt x="3485179" y="0"/>
                </a:lnTo>
                <a:lnTo>
                  <a:pt x="3485179" y="4983040"/>
                </a:lnTo>
                <a:lnTo>
                  <a:pt x="0" y="4983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23" t="-16474" r="-327754" b="-194118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 rot="6460868">
            <a:off x="8306892" y="-102624"/>
            <a:ext cx="10847995" cy="11555787"/>
          </a:xfrm>
          <a:custGeom>
            <a:avLst/>
            <a:gdLst/>
            <a:ahLst/>
            <a:cxnLst/>
            <a:rect l="l" t="t" r="r" b="b"/>
            <a:pathLst>
              <a:path w="10847995" h="11555787">
                <a:moveTo>
                  <a:pt x="0" y="0"/>
                </a:moveTo>
                <a:lnTo>
                  <a:pt x="10847994" y="0"/>
                </a:lnTo>
                <a:lnTo>
                  <a:pt x="10847994" y="11555787"/>
                </a:lnTo>
                <a:lnTo>
                  <a:pt x="0" y="115557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>
            <a:off x="577012" y="7002332"/>
            <a:ext cx="4374460" cy="406999"/>
          </a:xfrm>
          <a:custGeom>
            <a:avLst/>
            <a:gdLst/>
            <a:ahLst/>
            <a:cxnLst/>
            <a:rect l="l" t="t" r="r" b="b"/>
            <a:pathLst>
              <a:path w="4374460" h="406999">
                <a:moveTo>
                  <a:pt x="0" y="0"/>
                </a:moveTo>
                <a:lnTo>
                  <a:pt x="4374460" y="0"/>
                </a:lnTo>
                <a:lnTo>
                  <a:pt x="4374460" y="406999"/>
                </a:lnTo>
                <a:lnTo>
                  <a:pt x="0" y="4069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51758" r="-58485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 rot="-3586716">
            <a:off x="5999180" y="1390017"/>
            <a:ext cx="1734569" cy="2220294"/>
          </a:xfrm>
          <a:custGeom>
            <a:avLst/>
            <a:gdLst/>
            <a:ahLst/>
            <a:cxnLst/>
            <a:rect l="l" t="t" r="r" b="b"/>
            <a:pathLst>
              <a:path w="1734569" h="2220294">
                <a:moveTo>
                  <a:pt x="0" y="0"/>
                </a:moveTo>
                <a:lnTo>
                  <a:pt x="1734569" y="0"/>
                </a:lnTo>
                <a:lnTo>
                  <a:pt x="1734569" y="2220294"/>
                </a:lnTo>
                <a:lnTo>
                  <a:pt x="0" y="222029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240325" b="-105387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 rot="-5694906">
            <a:off x="-4707301" y="-8783606"/>
            <a:ext cx="14943086" cy="6454871"/>
          </a:xfrm>
          <a:custGeom>
            <a:avLst/>
            <a:gdLst/>
            <a:ahLst/>
            <a:cxnLst/>
            <a:rect l="l" t="t" r="r" b="b"/>
            <a:pathLst>
              <a:path w="14943086" h="6454871">
                <a:moveTo>
                  <a:pt x="0" y="0"/>
                </a:moveTo>
                <a:lnTo>
                  <a:pt x="14943085" y="0"/>
                </a:lnTo>
                <a:lnTo>
                  <a:pt x="14943085" y="6454871"/>
                </a:lnTo>
                <a:lnTo>
                  <a:pt x="0" y="64548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83" b="-13977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8" name="Freeform 8"/>
          <p:cNvSpPr/>
          <p:nvPr/>
        </p:nvSpPr>
        <p:spPr>
          <a:xfrm rot="-5694906">
            <a:off x="1915135" y="5250688"/>
            <a:ext cx="4951809" cy="8164234"/>
          </a:xfrm>
          <a:custGeom>
            <a:avLst/>
            <a:gdLst/>
            <a:ahLst/>
            <a:cxnLst/>
            <a:rect l="l" t="t" r="r" b="b"/>
            <a:pathLst>
              <a:path w="4951809" h="8164234">
                <a:moveTo>
                  <a:pt x="0" y="0"/>
                </a:moveTo>
                <a:lnTo>
                  <a:pt x="4951810" y="0"/>
                </a:lnTo>
                <a:lnTo>
                  <a:pt x="4951810" y="8164234"/>
                </a:lnTo>
                <a:lnTo>
                  <a:pt x="0" y="81642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4174" r="-324487" b="-166661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9" name="Freeform 9"/>
          <p:cNvSpPr/>
          <p:nvPr/>
        </p:nvSpPr>
        <p:spPr>
          <a:xfrm>
            <a:off x="8823861" y="1890019"/>
            <a:ext cx="8683251" cy="7442786"/>
          </a:xfrm>
          <a:custGeom>
            <a:avLst/>
            <a:gdLst/>
            <a:ahLst/>
            <a:cxnLst/>
            <a:rect l="l" t="t" r="r" b="b"/>
            <a:pathLst>
              <a:path w="8683251" h="7442786">
                <a:moveTo>
                  <a:pt x="0" y="0"/>
                </a:moveTo>
                <a:lnTo>
                  <a:pt x="8683251" y="0"/>
                </a:lnTo>
                <a:lnTo>
                  <a:pt x="8683251" y="7442786"/>
                </a:lnTo>
                <a:lnTo>
                  <a:pt x="0" y="744278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ru-MD"/>
          </a:p>
        </p:txBody>
      </p:sp>
      <p:sp>
        <p:nvSpPr>
          <p:cNvPr id="10" name="Freeform 10"/>
          <p:cNvSpPr/>
          <p:nvPr/>
        </p:nvSpPr>
        <p:spPr>
          <a:xfrm>
            <a:off x="15575088" y="717680"/>
            <a:ext cx="1932024" cy="2633570"/>
          </a:xfrm>
          <a:custGeom>
            <a:avLst/>
            <a:gdLst/>
            <a:ahLst/>
            <a:cxnLst/>
            <a:rect l="l" t="t" r="r" b="b"/>
            <a:pathLst>
              <a:path w="1932024" h="2633570">
                <a:moveTo>
                  <a:pt x="0" y="0"/>
                </a:moveTo>
                <a:lnTo>
                  <a:pt x="1932024" y="0"/>
                </a:lnTo>
                <a:lnTo>
                  <a:pt x="1932024" y="2633570"/>
                </a:lnTo>
                <a:lnTo>
                  <a:pt x="0" y="263357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  <p:grpSp>
        <p:nvGrpSpPr>
          <p:cNvPr id="11" name="Group 11"/>
          <p:cNvGrpSpPr/>
          <p:nvPr/>
        </p:nvGrpSpPr>
        <p:grpSpPr>
          <a:xfrm>
            <a:off x="926913" y="2024940"/>
            <a:ext cx="6963467" cy="5041408"/>
            <a:chOff x="0" y="0"/>
            <a:chExt cx="9284622" cy="672187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85725"/>
              <a:ext cx="9284622" cy="25423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344"/>
                </a:lnSpc>
              </a:pPr>
              <a:r>
                <a:rPr lang="en-US" sz="6928">
                  <a:solidFill>
                    <a:srgbClr val="F1F1F1"/>
                  </a:solidFill>
                  <a:latin typeface="Intro Rust"/>
                </a:rPr>
                <a:t>НО МЫ ЖЕ ЗАПЛАТИЛИ!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3200804"/>
              <a:ext cx="8556000" cy="35210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F1F1F1"/>
                  </a:solidFill>
                  <a:latin typeface="Intro Pro"/>
                </a:rPr>
                <a:t>VIP статус никак не повлияет будете ли Вы первым в очереди на транспортировку, Привилегий не существует.</a:t>
              </a:r>
            </a:p>
            <a:p>
              <a:pPr>
                <a:lnSpc>
                  <a:spcPts val="4200"/>
                </a:lnSpc>
              </a:pPr>
              <a:endParaRPr lang="en-US" sz="3000">
                <a:solidFill>
                  <a:srgbClr val="F1F1F1"/>
                </a:solidFill>
                <a:latin typeface="Intro Pro"/>
              </a:endParaRPr>
            </a:p>
          </p:txBody>
        </p:sp>
      </p:grpSp>
      <p:sp>
        <p:nvSpPr>
          <p:cNvPr id="14" name="Freeform 14"/>
          <p:cNvSpPr/>
          <p:nvPr/>
        </p:nvSpPr>
        <p:spPr>
          <a:xfrm>
            <a:off x="8822681" y="8565067"/>
            <a:ext cx="947438" cy="1291467"/>
          </a:xfrm>
          <a:custGeom>
            <a:avLst/>
            <a:gdLst/>
            <a:ahLst/>
            <a:cxnLst/>
            <a:rect l="l" t="t" r="r" b="b"/>
            <a:pathLst>
              <a:path w="947438" h="1291467">
                <a:moveTo>
                  <a:pt x="0" y="0"/>
                </a:moveTo>
                <a:lnTo>
                  <a:pt x="947438" y="0"/>
                </a:lnTo>
                <a:lnTo>
                  <a:pt x="947438" y="1291467"/>
                </a:lnTo>
                <a:lnTo>
                  <a:pt x="0" y="129146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5" name="Freeform 15"/>
          <p:cNvSpPr/>
          <p:nvPr/>
        </p:nvSpPr>
        <p:spPr>
          <a:xfrm rot="2277578">
            <a:off x="16776104" y="7625729"/>
            <a:ext cx="1689111" cy="1913746"/>
          </a:xfrm>
          <a:custGeom>
            <a:avLst/>
            <a:gdLst/>
            <a:ahLst/>
            <a:cxnLst/>
            <a:rect l="l" t="t" r="r" b="b"/>
            <a:pathLst>
              <a:path w="1689111" h="1913746">
                <a:moveTo>
                  <a:pt x="0" y="0"/>
                </a:moveTo>
                <a:lnTo>
                  <a:pt x="1689111" y="0"/>
                </a:lnTo>
                <a:lnTo>
                  <a:pt x="1689111" y="1913746"/>
                </a:lnTo>
                <a:lnTo>
                  <a:pt x="0" y="19137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201394" t="-124761" r="-35638" b="-5035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6" name="Freeform 16"/>
          <p:cNvSpPr/>
          <p:nvPr/>
        </p:nvSpPr>
        <p:spPr>
          <a:xfrm rot="2277578">
            <a:off x="16188981" y="8375932"/>
            <a:ext cx="1689111" cy="1913746"/>
          </a:xfrm>
          <a:custGeom>
            <a:avLst/>
            <a:gdLst/>
            <a:ahLst/>
            <a:cxnLst/>
            <a:rect l="l" t="t" r="r" b="b"/>
            <a:pathLst>
              <a:path w="1689111" h="1913746">
                <a:moveTo>
                  <a:pt x="0" y="0"/>
                </a:moveTo>
                <a:lnTo>
                  <a:pt x="1689111" y="0"/>
                </a:lnTo>
                <a:lnTo>
                  <a:pt x="1689111" y="1913746"/>
                </a:lnTo>
                <a:lnTo>
                  <a:pt x="0" y="19137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201394" t="-124761" r="-35638" b="-5035"/>
            </a:stretch>
          </a:blipFill>
        </p:spPr>
        <p:txBody>
          <a:bodyPr/>
          <a:lstStyle/>
          <a:p>
            <a:endParaRPr lang="ru-MD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27079" y="5029580"/>
            <a:ext cx="12620749" cy="3854020"/>
          </a:xfrm>
          <a:custGeom>
            <a:avLst/>
            <a:gdLst/>
            <a:ahLst/>
            <a:cxnLst/>
            <a:rect l="l" t="t" r="r" b="b"/>
            <a:pathLst>
              <a:path w="12620749" h="3854020">
                <a:moveTo>
                  <a:pt x="0" y="0"/>
                </a:moveTo>
                <a:lnTo>
                  <a:pt x="12620749" y="0"/>
                </a:lnTo>
                <a:lnTo>
                  <a:pt x="12620749" y="3854020"/>
                </a:lnTo>
                <a:lnTo>
                  <a:pt x="0" y="3854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5583" t="-280" r="-24712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3" name="Freeform 3"/>
          <p:cNvSpPr/>
          <p:nvPr/>
        </p:nvSpPr>
        <p:spPr>
          <a:xfrm rot="694594">
            <a:off x="1115208" y="553980"/>
            <a:ext cx="2832053" cy="5126832"/>
          </a:xfrm>
          <a:custGeom>
            <a:avLst/>
            <a:gdLst/>
            <a:ahLst/>
            <a:cxnLst/>
            <a:rect l="l" t="t" r="r" b="b"/>
            <a:pathLst>
              <a:path w="2832053" h="5126832">
                <a:moveTo>
                  <a:pt x="0" y="0"/>
                </a:moveTo>
                <a:lnTo>
                  <a:pt x="2832054" y="0"/>
                </a:lnTo>
                <a:lnTo>
                  <a:pt x="2832054" y="5126832"/>
                </a:lnTo>
                <a:lnTo>
                  <a:pt x="0" y="512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86271" t="-24284" r="-4155" b="-9494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4" name="Freeform 4"/>
          <p:cNvSpPr/>
          <p:nvPr/>
        </p:nvSpPr>
        <p:spPr>
          <a:xfrm rot="-554558">
            <a:off x="1497679" y="6889039"/>
            <a:ext cx="2832053" cy="5126832"/>
          </a:xfrm>
          <a:custGeom>
            <a:avLst/>
            <a:gdLst/>
            <a:ahLst/>
            <a:cxnLst/>
            <a:rect l="l" t="t" r="r" b="b"/>
            <a:pathLst>
              <a:path w="2832053" h="5126832">
                <a:moveTo>
                  <a:pt x="0" y="0"/>
                </a:moveTo>
                <a:lnTo>
                  <a:pt x="2832053" y="0"/>
                </a:lnTo>
                <a:lnTo>
                  <a:pt x="2832053" y="5126832"/>
                </a:lnTo>
                <a:lnTo>
                  <a:pt x="0" y="512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169556" t="-45185" r="-120869" b="-74047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5" name="Freeform 5"/>
          <p:cNvSpPr/>
          <p:nvPr/>
        </p:nvSpPr>
        <p:spPr>
          <a:xfrm rot="-1422327">
            <a:off x="15232855" y="5637066"/>
            <a:ext cx="2638266" cy="2011968"/>
          </a:xfrm>
          <a:custGeom>
            <a:avLst/>
            <a:gdLst/>
            <a:ahLst/>
            <a:cxnLst/>
            <a:rect l="l" t="t" r="r" b="b"/>
            <a:pathLst>
              <a:path w="2638266" h="2011968">
                <a:moveTo>
                  <a:pt x="0" y="0"/>
                </a:moveTo>
                <a:lnTo>
                  <a:pt x="2638266" y="0"/>
                </a:lnTo>
                <a:lnTo>
                  <a:pt x="2638266" y="2011967"/>
                </a:lnTo>
                <a:lnTo>
                  <a:pt x="0" y="20119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296" r="-319104" b="-458347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6" name="Freeform 6"/>
          <p:cNvSpPr/>
          <p:nvPr/>
        </p:nvSpPr>
        <p:spPr>
          <a:xfrm rot="694594">
            <a:off x="10090988" y="8055640"/>
            <a:ext cx="1589120" cy="1527912"/>
          </a:xfrm>
          <a:custGeom>
            <a:avLst/>
            <a:gdLst/>
            <a:ahLst/>
            <a:cxnLst/>
            <a:rect l="l" t="t" r="r" b="b"/>
            <a:pathLst>
              <a:path w="1589120" h="1527912">
                <a:moveTo>
                  <a:pt x="0" y="0"/>
                </a:moveTo>
                <a:lnTo>
                  <a:pt x="1589120" y="0"/>
                </a:lnTo>
                <a:lnTo>
                  <a:pt x="1589120" y="1527912"/>
                </a:lnTo>
                <a:lnTo>
                  <a:pt x="0" y="15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763531" t="-497974" r="-131611" b="-454130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7" name="Freeform 7"/>
          <p:cNvSpPr/>
          <p:nvPr/>
        </p:nvSpPr>
        <p:spPr>
          <a:xfrm rot="694594">
            <a:off x="14497042" y="2108915"/>
            <a:ext cx="1871604" cy="2016962"/>
          </a:xfrm>
          <a:custGeom>
            <a:avLst/>
            <a:gdLst/>
            <a:ahLst/>
            <a:cxnLst/>
            <a:rect l="l" t="t" r="r" b="b"/>
            <a:pathLst>
              <a:path w="1871604" h="2016962">
                <a:moveTo>
                  <a:pt x="0" y="0"/>
                </a:moveTo>
                <a:lnTo>
                  <a:pt x="1871604" y="0"/>
                </a:lnTo>
                <a:lnTo>
                  <a:pt x="1871604" y="2016962"/>
                </a:lnTo>
                <a:lnTo>
                  <a:pt x="0" y="2016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55526" t="-384957" r="-235255" b="-72303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8" name="Freeform 8"/>
          <p:cNvSpPr/>
          <p:nvPr/>
        </p:nvSpPr>
        <p:spPr>
          <a:xfrm rot="694594">
            <a:off x="13908797" y="116807"/>
            <a:ext cx="3889386" cy="1823785"/>
          </a:xfrm>
          <a:custGeom>
            <a:avLst/>
            <a:gdLst/>
            <a:ahLst/>
            <a:cxnLst/>
            <a:rect l="l" t="t" r="r" b="b"/>
            <a:pathLst>
              <a:path w="3889386" h="1823785">
                <a:moveTo>
                  <a:pt x="0" y="0"/>
                </a:moveTo>
                <a:lnTo>
                  <a:pt x="3889386" y="0"/>
                </a:lnTo>
                <a:lnTo>
                  <a:pt x="3889386" y="1823786"/>
                </a:lnTo>
                <a:lnTo>
                  <a:pt x="0" y="18237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302266" t="-399680" r="-4327" b="-381740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9" name="Freeform 9"/>
          <p:cNvSpPr/>
          <p:nvPr/>
        </p:nvSpPr>
        <p:spPr>
          <a:xfrm>
            <a:off x="2531235" y="4045404"/>
            <a:ext cx="1549887" cy="2112674"/>
          </a:xfrm>
          <a:custGeom>
            <a:avLst/>
            <a:gdLst/>
            <a:ahLst/>
            <a:cxnLst/>
            <a:rect l="l" t="t" r="r" b="b"/>
            <a:pathLst>
              <a:path w="1549887" h="2112674">
                <a:moveTo>
                  <a:pt x="0" y="0"/>
                </a:moveTo>
                <a:lnTo>
                  <a:pt x="1549888" y="0"/>
                </a:lnTo>
                <a:lnTo>
                  <a:pt x="1549888" y="2112674"/>
                </a:lnTo>
                <a:lnTo>
                  <a:pt x="0" y="21126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0" name="Freeform 10"/>
          <p:cNvSpPr/>
          <p:nvPr/>
        </p:nvSpPr>
        <p:spPr>
          <a:xfrm>
            <a:off x="4216439" y="2489644"/>
            <a:ext cx="460528" cy="627752"/>
          </a:xfrm>
          <a:custGeom>
            <a:avLst/>
            <a:gdLst/>
            <a:ahLst/>
            <a:cxnLst/>
            <a:rect l="l" t="t" r="r" b="b"/>
            <a:pathLst>
              <a:path w="460528" h="627752">
                <a:moveTo>
                  <a:pt x="0" y="0"/>
                </a:moveTo>
                <a:lnTo>
                  <a:pt x="460527" y="0"/>
                </a:lnTo>
                <a:lnTo>
                  <a:pt x="460527" y="627752"/>
                </a:lnTo>
                <a:lnTo>
                  <a:pt x="0" y="6277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3977" b="-46479"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1" name="Freeform 11"/>
          <p:cNvSpPr/>
          <p:nvPr/>
        </p:nvSpPr>
        <p:spPr>
          <a:xfrm>
            <a:off x="7423298" y="2312298"/>
            <a:ext cx="3351640" cy="661949"/>
          </a:xfrm>
          <a:custGeom>
            <a:avLst/>
            <a:gdLst/>
            <a:ahLst/>
            <a:cxnLst/>
            <a:rect l="l" t="t" r="r" b="b"/>
            <a:pathLst>
              <a:path w="3351640" h="661949">
                <a:moveTo>
                  <a:pt x="0" y="0"/>
                </a:moveTo>
                <a:lnTo>
                  <a:pt x="3351640" y="0"/>
                </a:lnTo>
                <a:lnTo>
                  <a:pt x="3351640" y="661949"/>
                </a:lnTo>
                <a:lnTo>
                  <a:pt x="0" y="6619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2" name="Freeform 12"/>
          <p:cNvSpPr/>
          <p:nvPr/>
        </p:nvSpPr>
        <p:spPr>
          <a:xfrm rot="-2518195">
            <a:off x="-4510643" y="-4955667"/>
            <a:ext cx="6770657" cy="7212418"/>
          </a:xfrm>
          <a:custGeom>
            <a:avLst/>
            <a:gdLst/>
            <a:ahLst/>
            <a:cxnLst/>
            <a:rect l="l" t="t" r="r" b="b"/>
            <a:pathLst>
              <a:path w="6770657" h="7212418">
                <a:moveTo>
                  <a:pt x="0" y="0"/>
                </a:moveTo>
                <a:lnTo>
                  <a:pt x="6770657" y="0"/>
                </a:lnTo>
                <a:lnTo>
                  <a:pt x="6770657" y="7212417"/>
                </a:lnTo>
                <a:lnTo>
                  <a:pt x="0" y="721241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3" name="Freeform 13"/>
          <p:cNvSpPr/>
          <p:nvPr/>
        </p:nvSpPr>
        <p:spPr>
          <a:xfrm rot="-2518195">
            <a:off x="-4510643" y="7496977"/>
            <a:ext cx="6770657" cy="7212418"/>
          </a:xfrm>
          <a:custGeom>
            <a:avLst/>
            <a:gdLst/>
            <a:ahLst/>
            <a:cxnLst/>
            <a:rect l="l" t="t" r="r" b="b"/>
            <a:pathLst>
              <a:path w="6770657" h="7212418">
                <a:moveTo>
                  <a:pt x="0" y="0"/>
                </a:moveTo>
                <a:lnTo>
                  <a:pt x="6770657" y="0"/>
                </a:lnTo>
                <a:lnTo>
                  <a:pt x="6770657" y="7212417"/>
                </a:lnTo>
                <a:lnTo>
                  <a:pt x="0" y="721241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4" name="Freeform 14"/>
          <p:cNvSpPr/>
          <p:nvPr/>
        </p:nvSpPr>
        <p:spPr>
          <a:xfrm rot="-2518195">
            <a:off x="15856967" y="-4717539"/>
            <a:ext cx="6770657" cy="7212418"/>
          </a:xfrm>
          <a:custGeom>
            <a:avLst/>
            <a:gdLst/>
            <a:ahLst/>
            <a:cxnLst/>
            <a:rect l="l" t="t" r="r" b="b"/>
            <a:pathLst>
              <a:path w="6770657" h="7212418">
                <a:moveTo>
                  <a:pt x="0" y="0"/>
                </a:moveTo>
                <a:lnTo>
                  <a:pt x="6770657" y="0"/>
                </a:lnTo>
                <a:lnTo>
                  <a:pt x="6770657" y="7212418"/>
                </a:lnTo>
                <a:lnTo>
                  <a:pt x="0" y="721241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5" name="Freeform 15"/>
          <p:cNvSpPr/>
          <p:nvPr/>
        </p:nvSpPr>
        <p:spPr>
          <a:xfrm rot="-8577389">
            <a:off x="15590036" y="8006467"/>
            <a:ext cx="6770657" cy="7212418"/>
          </a:xfrm>
          <a:custGeom>
            <a:avLst/>
            <a:gdLst/>
            <a:ahLst/>
            <a:cxnLst/>
            <a:rect l="l" t="t" r="r" b="b"/>
            <a:pathLst>
              <a:path w="6770657" h="7212418">
                <a:moveTo>
                  <a:pt x="0" y="0"/>
                </a:moveTo>
                <a:lnTo>
                  <a:pt x="6770657" y="0"/>
                </a:lnTo>
                <a:lnTo>
                  <a:pt x="6770657" y="7212417"/>
                </a:lnTo>
                <a:lnTo>
                  <a:pt x="0" y="721241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MD"/>
          </a:p>
        </p:txBody>
      </p:sp>
      <p:sp>
        <p:nvSpPr>
          <p:cNvPr id="16" name="Freeform 16"/>
          <p:cNvSpPr/>
          <p:nvPr/>
        </p:nvSpPr>
        <p:spPr>
          <a:xfrm>
            <a:off x="4446702" y="3298371"/>
            <a:ext cx="9788445" cy="6131323"/>
          </a:xfrm>
          <a:custGeom>
            <a:avLst/>
            <a:gdLst/>
            <a:ahLst/>
            <a:cxnLst/>
            <a:rect l="l" t="t" r="r" b="b"/>
            <a:pathLst>
              <a:path w="9788445" h="6131323">
                <a:moveTo>
                  <a:pt x="0" y="0"/>
                </a:moveTo>
                <a:lnTo>
                  <a:pt x="9788446" y="0"/>
                </a:lnTo>
                <a:lnTo>
                  <a:pt x="9788446" y="6131323"/>
                </a:lnTo>
                <a:lnTo>
                  <a:pt x="0" y="6131323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ru-MD"/>
          </a:p>
        </p:txBody>
      </p:sp>
      <p:sp>
        <p:nvSpPr>
          <p:cNvPr id="17" name="TextBox 17"/>
          <p:cNvSpPr txBox="1"/>
          <p:nvPr/>
        </p:nvSpPr>
        <p:spPr>
          <a:xfrm>
            <a:off x="9953843" y="5134459"/>
            <a:ext cx="4221048" cy="1990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132131"/>
                </a:solidFill>
                <a:latin typeface="Intro Pro Bold"/>
              </a:rPr>
              <a:t>Самая частая возрастная категория –это от 20 до 25 лет </a:t>
            </a:r>
          </a:p>
          <a:p>
            <a:pPr algn="ctr">
              <a:lnSpc>
                <a:spcPts val="3920"/>
              </a:lnSpc>
            </a:pPr>
            <a:endParaRPr lang="en-US" sz="2800">
              <a:solidFill>
                <a:srgbClr val="132131"/>
              </a:solidFill>
              <a:latin typeface="Intro Pro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4426980" y="365446"/>
            <a:ext cx="9434040" cy="1885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4"/>
              </a:lnSpc>
            </a:pPr>
            <a:r>
              <a:rPr lang="en-US" sz="6928">
                <a:solidFill>
                  <a:srgbClr val="FFFFFF"/>
                </a:solidFill>
                <a:latin typeface="Intro Rust"/>
              </a:rPr>
              <a:t>ПРОХОЖУ ЛИ Я ПО ВОЗРАСТУ?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336</Words>
  <Application>Microsoft Office PowerPoint</Application>
  <PresentationFormat>Произвольный</PresentationFormat>
  <Paragraphs>51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3" baseType="lpstr">
      <vt:lpstr>Arial Bold</vt:lpstr>
      <vt:lpstr>Calibri</vt:lpstr>
      <vt:lpstr>Arial</vt:lpstr>
      <vt:lpstr>Intro Pro Bold</vt:lpstr>
      <vt:lpstr>Intro Rust</vt:lpstr>
      <vt:lpstr>Open Sans Bold</vt:lpstr>
      <vt:lpstr>Intro Pro</vt:lpstr>
      <vt:lpstr>Arista Pro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Colorful Universe Playful Space Science Lesson Presentation</dc:title>
  <dc:creator>Дарья Попова</dc:creator>
  <cp:lastModifiedBy>jija0877@gmail.com</cp:lastModifiedBy>
  <cp:revision>2</cp:revision>
  <dcterms:created xsi:type="dcterms:W3CDTF">2006-08-16T00:00:00Z</dcterms:created>
  <dcterms:modified xsi:type="dcterms:W3CDTF">2023-12-18T19:34:28Z</dcterms:modified>
  <dc:identifier>DAF1XBC56vs</dc:identifier>
</cp:coreProperties>
</file>

<file path=docProps/thumbnail.jpeg>
</file>